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8" r:id="rId7"/>
    <p:sldId id="262" r:id="rId8"/>
    <p:sldId id="266" r:id="rId9"/>
    <p:sldId id="263" r:id="rId10"/>
    <p:sldId id="261" r:id="rId11"/>
    <p:sldId id="265" r:id="rId12"/>
    <p:sldId id="264" r:id="rId13"/>
    <p:sldId id="267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94660"/>
  </p:normalViewPr>
  <p:slideViewPr>
    <p:cSldViewPr snapToGrid="0">
      <p:cViewPr>
        <p:scale>
          <a:sx n="125" d="100"/>
          <a:sy n="125" d="100"/>
        </p:scale>
        <p:origin x="1332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jpeg>
</file>

<file path=ppt/media/image6.tif>
</file>

<file path=ppt/media/image7.tif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/>
          <p:nvPr/>
        </p:nvSpPr>
        <p:spPr>
          <a:xfrm>
            <a:off x="37" y="78"/>
            <a:ext cx="9143964" cy="666673"/>
          </a:xfrm>
          <a:prstGeom prst="rect">
            <a:avLst/>
          </a:prstGeom>
          <a:solidFill>
            <a:srgbClr val="433AF0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5" name="Resim 7" descr="Resim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364" y="19534"/>
            <a:ext cx="665928" cy="636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Resim 8" descr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10" y="23799"/>
            <a:ext cx="690057" cy="663522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Title Text"/>
          <p:cNvSpPr txBox="1">
            <a:spLocks noGrp="1"/>
          </p:cNvSpPr>
          <p:nvPr>
            <p:ph type="title"/>
          </p:nvPr>
        </p:nvSpPr>
        <p:spPr>
          <a:xfrm>
            <a:off x="685800" y="1003833"/>
            <a:ext cx="7772400" cy="2387601"/>
          </a:xfrm>
          <a:prstGeom prst="rect">
            <a:avLst/>
          </a:prstGeom>
        </p:spPr>
        <p:txBody>
          <a:bodyPr/>
          <a:lstStyle>
            <a:lvl1pPr algn="ctr"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1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43000" y="4258731"/>
            <a:ext cx="6858000" cy="99906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SzTx/>
              <a:buFontTx/>
              <a:buNone/>
              <a:defRPr sz="2000"/>
            </a:lvl1pPr>
            <a:lvl2pPr marL="0" indent="457200" algn="ctr">
              <a:lnSpc>
                <a:spcPct val="100000"/>
              </a:lnSpc>
              <a:spcBef>
                <a:spcPts val="600"/>
              </a:spcBef>
              <a:buSzTx/>
              <a:buFontTx/>
              <a:buNone/>
              <a:defRPr sz="2000"/>
            </a:lvl2pPr>
            <a:lvl3pPr marL="0" indent="914400" algn="ctr">
              <a:lnSpc>
                <a:spcPct val="100000"/>
              </a:lnSpc>
              <a:spcBef>
                <a:spcPts val="600"/>
              </a:spcBef>
              <a:buSzTx/>
              <a:buFontTx/>
              <a:buNone/>
              <a:defRPr sz="2000"/>
            </a:lvl3pPr>
            <a:lvl4pPr marL="0" indent="1371600" algn="ctr">
              <a:lnSpc>
                <a:spcPct val="100000"/>
              </a:lnSpc>
              <a:spcBef>
                <a:spcPts val="600"/>
              </a:spcBef>
              <a:buSzTx/>
              <a:buFontTx/>
              <a:buNone/>
              <a:defRPr sz="2000"/>
            </a:lvl4pPr>
            <a:lvl5pPr marL="0" indent="1828800" algn="ctr">
              <a:lnSpc>
                <a:spcPct val="100000"/>
              </a:lnSpc>
              <a:spcBef>
                <a:spcPts val="600"/>
              </a:spcBef>
              <a:buSzTx/>
              <a:buFontTx/>
              <a:buNone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Rectangle 6"/>
          <p:cNvSpPr/>
          <p:nvPr/>
        </p:nvSpPr>
        <p:spPr>
          <a:xfrm>
            <a:off x="37" y="78"/>
            <a:ext cx="9143964" cy="666673"/>
          </a:xfrm>
          <a:prstGeom prst="rect">
            <a:avLst/>
          </a:prstGeom>
          <a:solidFill>
            <a:srgbClr val="433AF0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0" name="Resim 17" descr="Resim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364" y="19534"/>
            <a:ext cx="665928" cy="636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Resim 18" descr="Resim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10" y="23799"/>
            <a:ext cx="690057" cy="663522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Metin kutusu 19"/>
          <p:cNvSpPr txBox="1"/>
          <p:nvPr/>
        </p:nvSpPr>
        <p:spPr>
          <a:xfrm>
            <a:off x="1333330" y="145798"/>
            <a:ext cx="6534489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BİL4007 Bitirme Projesi Sunumu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37" y="78"/>
            <a:ext cx="9143964" cy="666673"/>
          </a:xfrm>
          <a:prstGeom prst="rect">
            <a:avLst/>
          </a:prstGeom>
          <a:solidFill>
            <a:srgbClr val="433AF0"/>
          </a:solidFill>
          <a:ln w="12700">
            <a:solidFill>
              <a:srgbClr val="32538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" name="Resim 7" descr="Resi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364" y="19534"/>
            <a:ext cx="665928" cy="6361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Resim 8" descr="Resi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910" y="23799"/>
            <a:ext cx="690057" cy="66352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6"/>
            <a:ext cx="273657" cy="26425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3pPr>
      <a:lvl4pPr marL="1771650" marR="0" indent="-40005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339A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u-CS-Final-Project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BİL4009 BİTİRME PROJESİ SUNUMU</a:t>
            </a:r>
          </a:p>
        </p:txBody>
      </p:sp>
      <p:sp>
        <p:nvSpPr>
          <p:cNvPr id="42" name="Unvan 1"/>
          <p:cNvSpPr txBox="1"/>
          <p:nvPr/>
        </p:nvSpPr>
        <p:spPr>
          <a:xfrm>
            <a:off x="731519" y="1003833"/>
            <a:ext cx="7680961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 lnSpcReduction="10000"/>
          </a:bodyPr>
          <a:lstStyle>
            <a:lvl1pPr algn="ctr" defTabSz="813816">
              <a:lnSpc>
                <a:spcPct val="90000"/>
              </a:lnSpc>
              <a:defRPr sz="4272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AI Based Price Estimation &amp; Algorithmic Trading Automation With Portfolio Optimization On Crypto Currencies </a:t>
            </a:r>
          </a:p>
        </p:txBody>
      </p:sp>
      <p:sp>
        <p:nvSpPr>
          <p:cNvPr id="43" name="Veri Yer Tutucusu 3"/>
          <p:cNvSpPr txBox="1"/>
          <p:nvPr/>
        </p:nvSpPr>
        <p:spPr>
          <a:xfrm>
            <a:off x="3246120" y="6305550"/>
            <a:ext cx="2651761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16/05/21</a:t>
            </a:r>
          </a:p>
        </p:txBody>
      </p:sp>
      <p:sp>
        <p:nvSpPr>
          <p:cNvPr id="44" name="Alt Başlık 2"/>
          <p:cNvSpPr txBox="1"/>
          <p:nvPr/>
        </p:nvSpPr>
        <p:spPr>
          <a:xfrm>
            <a:off x="1188719" y="3657600"/>
            <a:ext cx="6766561" cy="232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defRPr sz="2000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2017280013	</a:t>
            </a:r>
            <a:r>
              <a:rPr dirty="0" err="1"/>
              <a:t>Bartu</a:t>
            </a:r>
            <a:r>
              <a:rPr dirty="0"/>
              <a:t> BOZKURT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  <a:defRPr sz="2000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2017280029	Ramazan </a:t>
            </a:r>
            <a:r>
              <a:rPr dirty="0" err="1"/>
              <a:t>Fatih</a:t>
            </a:r>
            <a:r>
              <a:rPr dirty="0"/>
              <a:t> KARADENİZ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  <a:defRPr sz="2000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2017280030	Hasan </a:t>
            </a:r>
            <a:r>
              <a:rPr dirty="0" err="1"/>
              <a:t>Şuca</a:t>
            </a:r>
            <a:r>
              <a:rPr dirty="0"/>
              <a:t> KAYMAN</a:t>
            </a:r>
          </a:p>
          <a:p>
            <a:pPr algn="ctr">
              <a:lnSpc>
                <a:spcPct val="90000"/>
              </a:lnSpc>
              <a:spcBef>
                <a:spcPts val="1000"/>
              </a:spcBef>
              <a:defRPr sz="2000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algn="ctr">
              <a:lnSpc>
                <a:spcPct val="90000"/>
              </a:lnSpc>
              <a:spcBef>
                <a:spcPts val="1000"/>
              </a:spcBef>
              <a:defRPr sz="2000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Danışman</a:t>
            </a:r>
            <a:r>
              <a:rPr dirty="0"/>
              <a:t>:  DOÇ.DR. MURAT ERŞEN BERBERLER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ortfolyonun Zaman İçinde Değişimi"/>
          <p:cNvSpPr txBox="1">
            <a:spLocks noGrp="1"/>
          </p:cNvSpPr>
          <p:nvPr>
            <p:ph type="title"/>
          </p:nvPr>
        </p:nvSpPr>
        <p:spPr>
          <a:xfrm>
            <a:off x="628650" y="758513"/>
            <a:ext cx="7886700" cy="890589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dirty="0" err="1"/>
              <a:t>Portf</a:t>
            </a:r>
            <a:r>
              <a:rPr lang="tr-TR" dirty="0"/>
              <a:t>ö</a:t>
            </a:r>
            <a:r>
              <a:rPr dirty="0"/>
              <a:t>y</a:t>
            </a:r>
            <a:r>
              <a:rPr lang="tr-TR" dirty="0"/>
              <a:t>ü</a:t>
            </a:r>
            <a:r>
              <a:rPr dirty="0"/>
              <a:t>n Zaman </a:t>
            </a:r>
            <a:r>
              <a:rPr dirty="0" err="1"/>
              <a:t>İçinde</a:t>
            </a:r>
            <a:r>
              <a:rPr lang="tr-TR" dirty="0"/>
              <a:t>ki</a:t>
            </a:r>
            <a:r>
              <a:rPr dirty="0"/>
              <a:t> </a:t>
            </a:r>
            <a:r>
              <a:rPr dirty="0" err="1"/>
              <a:t>Değişimi</a:t>
            </a:r>
            <a:endParaRPr dirty="0"/>
          </a:p>
        </p:txBody>
      </p:sp>
      <p:sp>
        <p:nvSpPr>
          <p:cNvPr id="67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6"/>
            <a:ext cx="188898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pic>
        <p:nvPicPr>
          <p:cNvPr id="69" name="Picture1.jpg" descr="Pictur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41" y="1817688"/>
            <a:ext cx="8540518" cy="3935849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Uygulama</a:t>
            </a:r>
            <a:endParaRPr dirty="0"/>
          </a:p>
        </p:txBody>
      </p:sp>
      <p:sp>
        <p:nvSpPr>
          <p:cNvPr id="89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r>
              <a:rPr lang="en-US" spc="-150" dirty="0"/>
              <a:t>LSTM </a:t>
            </a:r>
            <a:r>
              <a:rPr spc="-150" dirty="0" err="1"/>
              <a:t>modeli</a:t>
            </a:r>
            <a:r>
              <a:rPr spc="-150" dirty="0"/>
              <a:t> </a:t>
            </a:r>
            <a:r>
              <a:rPr spc="-150" dirty="0" err="1"/>
              <a:t>geçmiş</a:t>
            </a:r>
            <a:r>
              <a:rPr spc="-150" dirty="0"/>
              <a:t> </a:t>
            </a:r>
            <a:r>
              <a:rPr spc="-150" dirty="0" err="1"/>
              <a:t>fiyat</a:t>
            </a:r>
            <a:r>
              <a:rPr spc="-150" dirty="0"/>
              <a:t> </a:t>
            </a:r>
            <a:r>
              <a:rPr spc="-150" dirty="0" err="1"/>
              <a:t>verisi</a:t>
            </a:r>
            <a:r>
              <a:rPr spc="-150" dirty="0"/>
              <a:t> </a:t>
            </a:r>
            <a:r>
              <a:rPr spc="-150" dirty="0" err="1"/>
              <a:t>ve</a:t>
            </a:r>
            <a:r>
              <a:rPr spc="-150" dirty="0"/>
              <a:t> </a:t>
            </a:r>
            <a:r>
              <a:rPr spc="-150" dirty="0" err="1"/>
              <a:t>paralel</a:t>
            </a:r>
            <a:r>
              <a:rPr spc="-150" dirty="0"/>
              <a:t> </a:t>
            </a:r>
            <a:r>
              <a:rPr spc="-150" dirty="0" err="1"/>
              <a:t>şekilde</a:t>
            </a:r>
            <a:r>
              <a:rPr spc="-150" dirty="0"/>
              <a:t> </a:t>
            </a:r>
            <a:r>
              <a:rPr spc="-150" dirty="0" err="1"/>
              <a:t>ilerleyen</a:t>
            </a:r>
            <a:r>
              <a:rPr spc="-150" dirty="0"/>
              <a:t> </a:t>
            </a:r>
            <a:r>
              <a:rPr spc="-150" dirty="0" err="1"/>
              <a:t>haber</a:t>
            </a:r>
            <a:r>
              <a:rPr spc="-150" dirty="0"/>
              <a:t>, </a:t>
            </a:r>
            <a:r>
              <a:rPr spc="-150" dirty="0" err="1"/>
              <a:t>sosyal</a:t>
            </a:r>
            <a:r>
              <a:rPr spc="-150" dirty="0"/>
              <a:t> </a:t>
            </a:r>
            <a:r>
              <a:rPr spc="-150" dirty="0" err="1"/>
              <a:t>medya</a:t>
            </a:r>
            <a:r>
              <a:rPr spc="-150" dirty="0"/>
              <a:t> </a:t>
            </a:r>
            <a:r>
              <a:rPr spc="-150" dirty="0" err="1"/>
              <a:t>datası</a:t>
            </a:r>
            <a:r>
              <a:rPr spc="-150" dirty="0"/>
              <a:t> </a:t>
            </a:r>
            <a:r>
              <a:rPr spc="-150" dirty="0" err="1"/>
              <a:t>ile</a:t>
            </a:r>
            <a:r>
              <a:rPr spc="-150" dirty="0"/>
              <a:t> </a:t>
            </a:r>
            <a:r>
              <a:rPr spc="-150" dirty="0" err="1"/>
              <a:t>eğiti</a:t>
            </a:r>
            <a:r>
              <a:rPr lang="tr-TR" spc="-150" dirty="0" err="1"/>
              <a:t>lmektedir</a:t>
            </a:r>
            <a:r>
              <a:rPr spc="-150" dirty="0"/>
              <a:t>. Bu </a:t>
            </a:r>
            <a:r>
              <a:rPr spc="-150" dirty="0" err="1"/>
              <a:t>eğitim</a:t>
            </a:r>
            <a:r>
              <a:rPr spc="-150" dirty="0"/>
              <a:t> </a:t>
            </a:r>
            <a:r>
              <a:rPr spc="-150" dirty="0" err="1"/>
              <a:t>sonucu</a:t>
            </a:r>
            <a:r>
              <a:rPr spc="-150" dirty="0"/>
              <a:t> </a:t>
            </a:r>
            <a:r>
              <a:rPr spc="-150" dirty="0" err="1"/>
              <a:t>oluşan</a:t>
            </a:r>
            <a:r>
              <a:rPr spc="-150" dirty="0"/>
              <a:t> </a:t>
            </a:r>
            <a:r>
              <a:rPr spc="-150" dirty="0" err="1"/>
              <a:t>modeli</a:t>
            </a:r>
            <a:r>
              <a:rPr spc="-150" dirty="0"/>
              <a:t> </a:t>
            </a:r>
            <a:r>
              <a:rPr spc="-150" dirty="0" err="1"/>
              <a:t>kullanarak</a:t>
            </a:r>
            <a:r>
              <a:rPr spc="-150" dirty="0"/>
              <a:t> </a:t>
            </a:r>
            <a:r>
              <a:rPr spc="-150" dirty="0" err="1"/>
              <a:t>uzun</a:t>
            </a:r>
            <a:r>
              <a:rPr spc="-150" dirty="0"/>
              <a:t> </a:t>
            </a:r>
            <a:r>
              <a:rPr spc="-150" dirty="0" err="1"/>
              <a:t>süreli</a:t>
            </a:r>
            <a:r>
              <a:rPr spc="-150" dirty="0"/>
              <a:t> </a:t>
            </a:r>
            <a:r>
              <a:rPr spc="-150" dirty="0" err="1"/>
              <a:t>yatırım</a:t>
            </a:r>
            <a:r>
              <a:rPr spc="-150" dirty="0"/>
              <a:t> </a:t>
            </a:r>
            <a:r>
              <a:rPr spc="-150" dirty="0" err="1"/>
              <a:t>planı</a:t>
            </a:r>
            <a:r>
              <a:rPr spc="-150" dirty="0"/>
              <a:t> </a:t>
            </a:r>
            <a:r>
              <a:rPr spc="-150" dirty="0" err="1"/>
              <a:t>için</a:t>
            </a:r>
            <a:r>
              <a:rPr spc="-150" dirty="0"/>
              <a:t> </a:t>
            </a:r>
            <a:r>
              <a:rPr lang="en-US" spc="-150" dirty="0" err="1"/>
              <a:t>portföy</a:t>
            </a:r>
            <a:r>
              <a:rPr spc="-150" dirty="0"/>
              <a:t> </a:t>
            </a:r>
            <a:r>
              <a:rPr spc="-150" dirty="0" err="1"/>
              <a:t>optimizasyonu</a:t>
            </a:r>
            <a:r>
              <a:rPr spc="-150" dirty="0"/>
              <a:t> </a:t>
            </a:r>
            <a:r>
              <a:rPr spc="-150" dirty="0" err="1"/>
              <a:t>algoritması</a:t>
            </a:r>
            <a:r>
              <a:rPr spc="-150" dirty="0"/>
              <a:t> </a:t>
            </a:r>
            <a:r>
              <a:rPr spc="-150" dirty="0" err="1"/>
              <a:t>ile</a:t>
            </a:r>
            <a:r>
              <a:rPr spc="-150" dirty="0"/>
              <a:t> </a:t>
            </a:r>
            <a:r>
              <a:rPr spc="-150" dirty="0" err="1"/>
              <a:t>entegre</a:t>
            </a:r>
            <a:r>
              <a:rPr spc="-150" dirty="0"/>
              <a:t> </a:t>
            </a:r>
            <a:r>
              <a:rPr spc="-150" dirty="0" err="1"/>
              <a:t>bir</a:t>
            </a:r>
            <a:r>
              <a:rPr spc="-150" dirty="0"/>
              <a:t> </a:t>
            </a:r>
            <a:r>
              <a:rPr spc="-150" dirty="0" err="1"/>
              <a:t>sistem</a:t>
            </a:r>
            <a:r>
              <a:rPr spc="-150" dirty="0"/>
              <a:t> </a:t>
            </a:r>
            <a:r>
              <a:rPr lang="en-US" spc="-150" dirty="0" err="1"/>
              <a:t>kur</a:t>
            </a:r>
            <a:r>
              <a:rPr lang="tr-TR" spc="-150" dirty="0" err="1"/>
              <a:t>ulmuştur</a:t>
            </a:r>
            <a:r>
              <a:rPr spc="-150" dirty="0"/>
              <a:t>. Bu </a:t>
            </a:r>
            <a:r>
              <a:rPr spc="-150" dirty="0" err="1"/>
              <a:t>sistem</a:t>
            </a:r>
            <a:r>
              <a:rPr spc="-150" dirty="0"/>
              <a:t> </a:t>
            </a:r>
            <a:r>
              <a:rPr spc="-150" dirty="0" err="1"/>
              <a:t>sayesinde</a:t>
            </a:r>
            <a:r>
              <a:rPr spc="-150" dirty="0"/>
              <a:t> </a:t>
            </a:r>
            <a:r>
              <a:rPr spc="-150" dirty="0" err="1"/>
              <a:t>yatırımcı</a:t>
            </a:r>
            <a:r>
              <a:rPr spc="-150" dirty="0"/>
              <a:t> </a:t>
            </a:r>
            <a:r>
              <a:rPr spc="-150" dirty="0" err="1"/>
              <a:t>otomasyona</a:t>
            </a:r>
            <a:r>
              <a:rPr spc="-150" dirty="0"/>
              <a:t> </a:t>
            </a:r>
            <a:r>
              <a:rPr spc="-150" dirty="0" err="1"/>
              <a:t>dayalı</a:t>
            </a:r>
            <a:r>
              <a:rPr spc="-150" dirty="0"/>
              <a:t> </a:t>
            </a:r>
            <a:r>
              <a:rPr spc="-150" dirty="0" err="1"/>
              <a:t>bir</a:t>
            </a:r>
            <a:r>
              <a:rPr spc="-150" dirty="0"/>
              <a:t> </a:t>
            </a:r>
            <a:r>
              <a:rPr spc="-150" dirty="0" err="1"/>
              <a:t>yatırım</a:t>
            </a:r>
            <a:r>
              <a:rPr spc="-150" dirty="0"/>
              <a:t> </a:t>
            </a:r>
            <a:r>
              <a:rPr spc="-150" dirty="0" err="1"/>
              <a:t>sistemine</a:t>
            </a:r>
            <a:r>
              <a:rPr spc="-150" dirty="0"/>
              <a:t> </a:t>
            </a:r>
            <a:r>
              <a:rPr spc="-150" dirty="0" err="1"/>
              <a:t>erişmiş</a:t>
            </a:r>
            <a:r>
              <a:rPr spc="-150" dirty="0"/>
              <a:t> o</a:t>
            </a:r>
            <a:r>
              <a:rPr lang="tr-TR" spc="-150" dirty="0" err="1"/>
              <a:t>lacaktır</a:t>
            </a:r>
            <a:r>
              <a:rPr spc="-150" dirty="0"/>
              <a:t>.</a:t>
            </a:r>
          </a:p>
        </p:txBody>
      </p:sp>
      <p:sp>
        <p:nvSpPr>
          <p:cNvPr id="90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6"/>
            <a:ext cx="273656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91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ORTFOLYO OPTİMASYONU ÖRNEĞİ"/>
          <p:cNvSpPr txBox="1">
            <a:spLocks noGrp="1"/>
          </p:cNvSpPr>
          <p:nvPr>
            <p:ph type="title"/>
          </p:nvPr>
        </p:nvSpPr>
        <p:spPr>
          <a:xfrm>
            <a:off x="628650" y="687371"/>
            <a:ext cx="7886700" cy="89059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tr-TR" dirty="0"/>
              <a:t>30 Günlük Kar&amp; Zarar Tablosu</a:t>
            </a:r>
            <a:endParaRPr dirty="0"/>
          </a:p>
        </p:txBody>
      </p:sp>
      <p:sp>
        <p:nvSpPr>
          <p:cNvPr id="83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6"/>
            <a:ext cx="188898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pic>
        <p:nvPicPr>
          <p:cNvPr id="8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37" y="1355714"/>
            <a:ext cx="8611726" cy="5000184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t>Algoritma ve Akış Şeması</a:t>
            </a:r>
          </a:p>
        </p:txBody>
      </p:sp>
      <p:sp>
        <p:nvSpPr>
          <p:cNvPr id="100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dirty="0" err="1"/>
              <a:t>Algoritma</a:t>
            </a:r>
            <a:r>
              <a:rPr dirty="0"/>
              <a:t> </a:t>
            </a:r>
            <a:r>
              <a:rPr dirty="0" err="1"/>
              <a:t>basitçe</a:t>
            </a:r>
            <a:r>
              <a:rPr dirty="0"/>
              <a:t> </a:t>
            </a:r>
            <a:r>
              <a:rPr dirty="0" err="1"/>
              <a:t>anlık</a:t>
            </a:r>
            <a:r>
              <a:rPr dirty="0"/>
              <a:t> </a:t>
            </a:r>
            <a:r>
              <a:rPr dirty="0" err="1"/>
              <a:t>olarak</a:t>
            </a:r>
            <a:r>
              <a:rPr lang="en-GB" dirty="0"/>
              <a:t>:</a:t>
            </a:r>
          </a:p>
          <a:p>
            <a:r>
              <a:rPr lang="tr-TR" dirty="0"/>
              <a:t>F</a:t>
            </a:r>
            <a:r>
              <a:rPr dirty="0" err="1"/>
              <a:t>iyat</a:t>
            </a:r>
            <a:r>
              <a:rPr lang="en-US" dirty="0" err="1"/>
              <a:t>lar</a:t>
            </a:r>
            <a:r>
              <a:rPr lang="tr-TR" dirty="0" err="1"/>
              <a:t>ın</a:t>
            </a:r>
            <a:r>
              <a:rPr lang="tr-TR" dirty="0"/>
              <a:t> elde edilmesi,</a:t>
            </a:r>
            <a:endParaRPr lang="en-GB" dirty="0"/>
          </a:p>
          <a:p>
            <a:r>
              <a:rPr lang="tr-TR" dirty="0"/>
              <a:t>Elde edilen fiyatların </a:t>
            </a:r>
            <a:r>
              <a:rPr lang="tr-TR" dirty="0" err="1"/>
              <a:t>ekonometrik</a:t>
            </a:r>
            <a:r>
              <a:rPr lang="tr-TR" dirty="0"/>
              <a:t> analizi</a:t>
            </a:r>
            <a:r>
              <a:rPr lang="en-US" dirty="0"/>
              <a:t>,</a:t>
            </a:r>
          </a:p>
          <a:p>
            <a:r>
              <a:rPr lang="tr-TR" dirty="0"/>
              <a:t>D</a:t>
            </a:r>
            <a:r>
              <a:rPr dirty="0" err="1"/>
              <a:t>uygu</a:t>
            </a:r>
            <a:r>
              <a:rPr dirty="0"/>
              <a:t> </a:t>
            </a:r>
            <a:r>
              <a:rPr lang="tr-TR" dirty="0"/>
              <a:t>analizi için veri</a:t>
            </a:r>
            <a:r>
              <a:rPr dirty="0"/>
              <a:t> </a:t>
            </a:r>
            <a:r>
              <a:rPr dirty="0" err="1"/>
              <a:t>toplanması</a:t>
            </a:r>
            <a:r>
              <a:rPr dirty="0"/>
              <a:t>,</a:t>
            </a:r>
            <a:r>
              <a:rPr lang="tr-TR" dirty="0"/>
              <a:t> </a:t>
            </a:r>
          </a:p>
          <a:p>
            <a:r>
              <a:rPr lang="tr-TR" dirty="0"/>
              <a:t>Duygu analizi verilerinin </a:t>
            </a:r>
            <a:r>
              <a:rPr dirty="0"/>
              <a:t>LSTM </a:t>
            </a:r>
            <a:r>
              <a:rPr dirty="0" err="1"/>
              <a:t>modelinde</a:t>
            </a:r>
            <a:r>
              <a:rPr dirty="0"/>
              <a:t> </a:t>
            </a:r>
            <a:r>
              <a:rPr dirty="0" err="1"/>
              <a:t>işlen</a:t>
            </a:r>
            <a:r>
              <a:rPr lang="tr-TR" dirty="0" err="1"/>
              <a:t>mesi</a:t>
            </a:r>
            <a:r>
              <a:rPr lang="tr-TR" dirty="0"/>
              <a:t>,</a:t>
            </a:r>
          </a:p>
          <a:p>
            <a:pPr algn="just"/>
            <a:r>
              <a:rPr lang="tr-TR" dirty="0"/>
              <a:t>G</a:t>
            </a:r>
            <a:r>
              <a:rPr dirty="0" err="1"/>
              <a:t>elecek</a:t>
            </a:r>
            <a:r>
              <a:rPr dirty="0"/>
              <a:t> </a:t>
            </a:r>
            <a:r>
              <a:rPr dirty="0" err="1"/>
              <a:t>fiyat</a:t>
            </a:r>
            <a:r>
              <a:rPr dirty="0"/>
              <a:t> </a:t>
            </a:r>
            <a:r>
              <a:rPr dirty="0" err="1"/>
              <a:t>tahminin</a:t>
            </a:r>
            <a:r>
              <a:rPr lang="tr-TR" dirty="0"/>
              <a:t>in</a:t>
            </a:r>
            <a:r>
              <a:rPr dirty="0"/>
              <a:t> </a:t>
            </a:r>
            <a:r>
              <a:rPr dirty="0" err="1"/>
              <a:t>yapılması</a:t>
            </a:r>
            <a:r>
              <a:rPr dirty="0"/>
              <a:t>,</a:t>
            </a:r>
            <a:endParaRPr lang="tr-TR" dirty="0"/>
          </a:p>
          <a:p>
            <a:pPr algn="just"/>
            <a:r>
              <a:rPr lang="tr-TR" dirty="0"/>
              <a:t>Y</a:t>
            </a:r>
            <a:r>
              <a:rPr dirty="0" err="1"/>
              <a:t>apılan</a:t>
            </a:r>
            <a:r>
              <a:rPr dirty="0"/>
              <a:t> </a:t>
            </a:r>
            <a:r>
              <a:rPr dirty="0" err="1"/>
              <a:t>tahminlemenin</a:t>
            </a:r>
            <a:r>
              <a:rPr dirty="0"/>
              <a:t> </a:t>
            </a:r>
            <a:r>
              <a:rPr lang="en-US" dirty="0" err="1"/>
              <a:t>portföy</a:t>
            </a:r>
            <a:r>
              <a:rPr dirty="0"/>
              <a:t> </a:t>
            </a:r>
            <a:r>
              <a:rPr dirty="0" err="1"/>
              <a:t>optimizasyonu</a:t>
            </a:r>
            <a:r>
              <a:rPr dirty="0"/>
              <a:t> </a:t>
            </a:r>
            <a:r>
              <a:rPr dirty="0" err="1"/>
              <a:t>algoritmasına</a:t>
            </a:r>
            <a:r>
              <a:rPr dirty="0"/>
              <a:t> </a:t>
            </a:r>
            <a:r>
              <a:rPr dirty="0" err="1"/>
              <a:t>gönderi</a:t>
            </a:r>
            <a:r>
              <a:rPr lang="tr-TR" dirty="0" err="1"/>
              <a:t>mesi</a:t>
            </a:r>
            <a:r>
              <a:rPr lang="tr-TR" dirty="0"/>
              <a:t> ve sonuçları ile g</a:t>
            </a:r>
            <a:r>
              <a:rPr dirty="0" err="1"/>
              <a:t>erekli</a:t>
            </a:r>
            <a:r>
              <a:rPr dirty="0"/>
              <a:t> </a:t>
            </a:r>
            <a:r>
              <a:rPr dirty="0" err="1"/>
              <a:t>yatırımların</a:t>
            </a:r>
            <a:r>
              <a:rPr dirty="0"/>
              <a:t> </a:t>
            </a:r>
            <a:r>
              <a:rPr dirty="0" err="1"/>
              <a:t>yapılması</a:t>
            </a:r>
            <a:r>
              <a:rPr dirty="0"/>
              <a:t> </a:t>
            </a:r>
            <a:r>
              <a:rPr dirty="0" err="1"/>
              <a:t>döngüsünden</a:t>
            </a:r>
            <a:r>
              <a:rPr dirty="0"/>
              <a:t> </a:t>
            </a:r>
            <a:r>
              <a:rPr dirty="0" err="1"/>
              <a:t>oluşuyor</a:t>
            </a:r>
            <a:r>
              <a:rPr dirty="0"/>
              <a:t>.</a:t>
            </a:r>
          </a:p>
        </p:txBody>
      </p:sp>
      <p:sp>
        <p:nvSpPr>
          <p:cNvPr id="101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6"/>
            <a:ext cx="273656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102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t>Testler</a:t>
            </a:r>
          </a:p>
        </p:txBody>
      </p:sp>
      <p:sp>
        <p:nvSpPr>
          <p:cNvPr id="116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r>
              <a:rPr spc="-150" dirty="0" err="1"/>
              <a:t>Yapılan</a:t>
            </a:r>
            <a:r>
              <a:rPr spc="-150" dirty="0"/>
              <a:t> </a:t>
            </a:r>
            <a:r>
              <a:rPr spc="-150" dirty="0" err="1"/>
              <a:t>testlerde</a:t>
            </a:r>
            <a:r>
              <a:rPr spc="-150" dirty="0"/>
              <a:t> </a:t>
            </a:r>
            <a:r>
              <a:rPr spc="-150" dirty="0" err="1"/>
              <a:t>yapay</a:t>
            </a:r>
            <a:r>
              <a:rPr spc="-150" dirty="0"/>
              <a:t> </a:t>
            </a:r>
            <a:r>
              <a:rPr spc="-150" dirty="0" err="1"/>
              <a:t>zekanın</a:t>
            </a:r>
            <a:r>
              <a:rPr spc="-150" dirty="0"/>
              <a:t> </a:t>
            </a:r>
            <a:r>
              <a:rPr spc="-150" dirty="0" err="1"/>
              <a:t>doğruluk</a:t>
            </a:r>
            <a:r>
              <a:rPr spc="-150" dirty="0"/>
              <a:t> </a:t>
            </a:r>
            <a:r>
              <a:rPr spc="-150" dirty="0" err="1"/>
              <a:t>oranı</a:t>
            </a:r>
            <a:r>
              <a:rPr spc="-150" dirty="0"/>
              <a:t> </a:t>
            </a:r>
            <a:r>
              <a:rPr spc="-150" dirty="0" err="1"/>
              <a:t>eğitim</a:t>
            </a:r>
            <a:r>
              <a:rPr spc="-150" dirty="0"/>
              <a:t> </a:t>
            </a:r>
            <a:r>
              <a:rPr spc="-150" dirty="0" err="1"/>
              <a:t>datası</a:t>
            </a:r>
            <a:r>
              <a:rPr spc="-150" dirty="0"/>
              <a:t> </a:t>
            </a:r>
            <a:r>
              <a:rPr spc="-150" dirty="0" err="1"/>
              <a:t>için</a:t>
            </a:r>
            <a:r>
              <a:rPr spc="-150" dirty="0"/>
              <a:t> </a:t>
            </a:r>
            <a:r>
              <a:rPr spc="-150" dirty="0" err="1"/>
              <a:t>en</a:t>
            </a:r>
            <a:r>
              <a:rPr spc="-150" dirty="0"/>
              <a:t> </a:t>
            </a:r>
            <a:r>
              <a:rPr spc="-150" dirty="0" err="1"/>
              <a:t>başta</a:t>
            </a:r>
            <a:r>
              <a:rPr spc="-150" dirty="0"/>
              <a:t> %60 </a:t>
            </a:r>
            <a:r>
              <a:rPr spc="-150" dirty="0" err="1"/>
              <a:t>değerinden</a:t>
            </a:r>
            <a:r>
              <a:rPr spc="-150" dirty="0"/>
              <a:t> </a:t>
            </a:r>
            <a:r>
              <a:rPr spc="-150" dirty="0" err="1"/>
              <a:t>başlayıp</a:t>
            </a:r>
            <a:r>
              <a:rPr spc="-150" dirty="0"/>
              <a:t> </a:t>
            </a:r>
            <a:r>
              <a:rPr spc="-150" dirty="0" err="1"/>
              <a:t>sonuç</a:t>
            </a:r>
            <a:r>
              <a:rPr spc="-150" dirty="0"/>
              <a:t> </a:t>
            </a:r>
            <a:r>
              <a:rPr spc="-150" dirty="0" err="1"/>
              <a:t>olarak</a:t>
            </a:r>
            <a:r>
              <a:rPr spc="-150" dirty="0"/>
              <a:t> %9</a:t>
            </a:r>
            <a:r>
              <a:rPr lang="tr-TR" spc="-150" dirty="0"/>
              <a:t>0</a:t>
            </a:r>
            <a:r>
              <a:rPr spc="-150" dirty="0"/>
              <a:t> </a:t>
            </a:r>
            <a:r>
              <a:rPr spc="-150" dirty="0" err="1"/>
              <a:t>değerine</a:t>
            </a:r>
            <a:r>
              <a:rPr spc="-150" dirty="0"/>
              <a:t>, validation </a:t>
            </a:r>
            <a:r>
              <a:rPr spc="-150" dirty="0" err="1"/>
              <a:t>ve</a:t>
            </a:r>
            <a:r>
              <a:rPr spc="-150" dirty="0"/>
              <a:t> test </a:t>
            </a:r>
            <a:r>
              <a:rPr spc="-150" dirty="0" err="1"/>
              <a:t>dataları</a:t>
            </a:r>
            <a:r>
              <a:rPr spc="-150" dirty="0"/>
              <a:t> </a:t>
            </a:r>
            <a:r>
              <a:rPr spc="-150" dirty="0" err="1"/>
              <a:t>için</a:t>
            </a:r>
            <a:r>
              <a:rPr spc="-150" dirty="0"/>
              <a:t> </a:t>
            </a:r>
            <a:r>
              <a:rPr spc="-150" dirty="0" err="1"/>
              <a:t>ise</a:t>
            </a:r>
            <a:r>
              <a:rPr spc="-150" dirty="0"/>
              <a:t> %50 </a:t>
            </a:r>
            <a:r>
              <a:rPr spc="-150" dirty="0" err="1"/>
              <a:t>değerinden</a:t>
            </a:r>
            <a:r>
              <a:rPr spc="-150" dirty="0"/>
              <a:t> </a:t>
            </a:r>
            <a:r>
              <a:rPr spc="-150" dirty="0" err="1"/>
              <a:t>başlayıp</a:t>
            </a:r>
            <a:r>
              <a:rPr spc="-150" dirty="0"/>
              <a:t> </a:t>
            </a:r>
            <a:r>
              <a:rPr spc="-150" dirty="0" err="1"/>
              <a:t>sonuç</a:t>
            </a:r>
            <a:r>
              <a:rPr spc="-150" dirty="0"/>
              <a:t> </a:t>
            </a:r>
            <a:r>
              <a:rPr spc="-150" dirty="0" err="1"/>
              <a:t>olarak</a:t>
            </a:r>
            <a:r>
              <a:rPr spc="-150" dirty="0"/>
              <a:t> %8</a:t>
            </a:r>
            <a:r>
              <a:rPr lang="tr-TR" spc="-150" dirty="0"/>
              <a:t>4</a:t>
            </a:r>
            <a:r>
              <a:rPr spc="-150" dirty="0"/>
              <a:t> </a:t>
            </a:r>
            <a:r>
              <a:rPr spc="-150" dirty="0" err="1"/>
              <a:t>değerine</a:t>
            </a:r>
            <a:r>
              <a:rPr spc="-150" dirty="0"/>
              <a:t> </a:t>
            </a:r>
            <a:r>
              <a:rPr spc="-150" dirty="0" err="1"/>
              <a:t>ulaşmıştır</a:t>
            </a:r>
            <a:r>
              <a:rPr spc="-150" dirty="0"/>
              <a:t>. </a:t>
            </a:r>
            <a:r>
              <a:rPr lang="tr-TR" spc="-150" dirty="0"/>
              <a:t>P</a:t>
            </a:r>
            <a:r>
              <a:rPr lang="en-US" spc="-150" dirty="0" err="1"/>
              <a:t>ortföy</a:t>
            </a:r>
            <a:r>
              <a:rPr spc="-150" dirty="0"/>
              <a:t> </a:t>
            </a:r>
            <a:r>
              <a:rPr spc="-150" dirty="0" err="1"/>
              <a:t>optimizasyonu</a:t>
            </a:r>
            <a:r>
              <a:rPr spc="-150" dirty="0"/>
              <a:t> </a:t>
            </a:r>
            <a:r>
              <a:rPr spc="-150" dirty="0" err="1"/>
              <a:t>algoritması</a:t>
            </a:r>
            <a:r>
              <a:rPr spc="-150" dirty="0"/>
              <a:t> </a:t>
            </a:r>
            <a:r>
              <a:rPr spc="-150" dirty="0" err="1"/>
              <a:t>ise</a:t>
            </a:r>
            <a:r>
              <a:rPr spc="-150" dirty="0"/>
              <a:t> son </a:t>
            </a:r>
            <a:r>
              <a:rPr spc="-150" dirty="0" err="1"/>
              <a:t>modelleri</a:t>
            </a:r>
            <a:r>
              <a:rPr spc="-150" dirty="0"/>
              <a:t> </a:t>
            </a:r>
            <a:r>
              <a:rPr spc="-150" dirty="0" err="1"/>
              <a:t>kullanarak</a:t>
            </a:r>
            <a:r>
              <a:rPr spc="-150" dirty="0"/>
              <a:t> </a:t>
            </a:r>
            <a:r>
              <a:rPr spc="-150" dirty="0" err="1"/>
              <a:t>haftalık</a:t>
            </a:r>
            <a:r>
              <a:rPr spc="-150" dirty="0"/>
              <a:t> %7 </a:t>
            </a:r>
            <a:r>
              <a:rPr spc="-150" dirty="0" err="1"/>
              <a:t>oranında</a:t>
            </a:r>
            <a:r>
              <a:rPr spc="-150" dirty="0"/>
              <a:t> </a:t>
            </a:r>
            <a:r>
              <a:rPr spc="-150" dirty="0" err="1"/>
              <a:t>kar</a:t>
            </a:r>
            <a:r>
              <a:rPr spc="-150" dirty="0"/>
              <a:t> </a:t>
            </a:r>
            <a:r>
              <a:rPr spc="-150" dirty="0" err="1"/>
              <a:t>değerine</a:t>
            </a:r>
            <a:r>
              <a:rPr spc="-150" dirty="0"/>
              <a:t> </a:t>
            </a:r>
            <a:r>
              <a:rPr spc="-150" dirty="0" err="1"/>
              <a:t>aylık</a:t>
            </a:r>
            <a:r>
              <a:rPr spc="-150" dirty="0"/>
              <a:t> </a:t>
            </a:r>
            <a:r>
              <a:rPr spc="-150" dirty="0" err="1"/>
              <a:t>ise</a:t>
            </a:r>
            <a:r>
              <a:rPr spc="-150" dirty="0"/>
              <a:t> %34 </a:t>
            </a:r>
            <a:r>
              <a:rPr spc="-150" dirty="0" err="1"/>
              <a:t>oranında</a:t>
            </a:r>
            <a:r>
              <a:rPr spc="-150" dirty="0"/>
              <a:t> </a:t>
            </a:r>
            <a:r>
              <a:rPr spc="-150" dirty="0" err="1"/>
              <a:t>kar</a:t>
            </a:r>
            <a:r>
              <a:rPr spc="-150" dirty="0"/>
              <a:t> </a:t>
            </a:r>
            <a:r>
              <a:rPr spc="-150" dirty="0" err="1"/>
              <a:t>değerine</a:t>
            </a:r>
            <a:r>
              <a:rPr spc="-150" dirty="0"/>
              <a:t> </a:t>
            </a:r>
            <a:r>
              <a:rPr spc="-150" dirty="0" err="1"/>
              <a:t>ulaşmıştır</a:t>
            </a:r>
            <a:r>
              <a:rPr spc="-150" dirty="0"/>
              <a:t>.</a:t>
            </a:r>
          </a:p>
        </p:txBody>
      </p:sp>
      <p:sp>
        <p:nvSpPr>
          <p:cNvPr id="117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6"/>
            <a:ext cx="273656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sp>
        <p:nvSpPr>
          <p:cNvPr id="118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DERİN ÖĞRENME MODELİ TAHMİNLERİ"/>
          <p:cNvSpPr txBox="1">
            <a:spLocks noGrp="1"/>
          </p:cNvSpPr>
          <p:nvPr>
            <p:ph type="title"/>
          </p:nvPr>
        </p:nvSpPr>
        <p:spPr>
          <a:xfrm>
            <a:off x="628650" y="580230"/>
            <a:ext cx="7886700" cy="890590"/>
          </a:xfrm>
          <a:prstGeom prst="rect">
            <a:avLst/>
          </a:prstGeom>
        </p:spPr>
        <p:txBody>
          <a:bodyPr/>
          <a:lstStyle/>
          <a:p>
            <a:r>
              <a:t>DERİN ÖĞRENME MODELİ TAHMİNLERİ</a:t>
            </a:r>
          </a:p>
        </p:txBody>
      </p:sp>
      <p:sp>
        <p:nvSpPr>
          <p:cNvPr id="121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pic>
        <p:nvPicPr>
          <p:cNvPr id="12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031" y="1265317"/>
            <a:ext cx="7295938" cy="5471954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t>Sonuçlar</a:t>
            </a:r>
          </a:p>
        </p:txBody>
      </p:sp>
      <p:sp>
        <p:nvSpPr>
          <p:cNvPr id="127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r>
              <a:rPr spc="-150" dirty="0"/>
              <a:t>Test </a:t>
            </a:r>
            <a:r>
              <a:rPr lang="tr-TR" spc="-150" dirty="0"/>
              <a:t>verilerinde</a:t>
            </a:r>
            <a:r>
              <a:rPr spc="-150" dirty="0"/>
              <a:t> %8</a:t>
            </a:r>
            <a:r>
              <a:rPr lang="tr-TR" spc="-150" dirty="0"/>
              <a:t>4</a:t>
            </a:r>
            <a:r>
              <a:rPr spc="-150" dirty="0"/>
              <a:t> </a:t>
            </a:r>
            <a:r>
              <a:rPr spc="-150" dirty="0" err="1"/>
              <a:t>doğruluğa</a:t>
            </a:r>
            <a:r>
              <a:rPr spc="-150" dirty="0"/>
              <a:t> </a:t>
            </a:r>
            <a:r>
              <a:rPr spc="-150" dirty="0" err="1"/>
              <a:t>ulaşan</a:t>
            </a:r>
            <a:r>
              <a:rPr spc="-150" dirty="0"/>
              <a:t> </a:t>
            </a:r>
            <a:r>
              <a:rPr spc="-150" dirty="0" err="1"/>
              <a:t>derin</a:t>
            </a:r>
            <a:r>
              <a:rPr spc="-150" dirty="0"/>
              <a:t> </a:t>
            </a:r>
            <a:r>
              <a:rPr spc="-150" dirty="0" err="1"/>
              <a:t>öğrene</a:t>
            </a:r>
            <a:r>
              <a:rPr spc="-150" dirty="0"/>
              <a:t> </a:t>
            </a:r>
            <a:r>
              <a:rPr spc="-150" dirty="0" err="1"/>
              <a:t>modelimiz</a:t>
            </a:r>
            <a:r>
              <a:rPr spc="-150" dirty="0"/>
              <a:t> </a:t>
            </a:r>
            <a:r>
              <a:rPr spc="-150" dirty="0" err="1"/>
              <a:t>ile</a:t>
            </a:r>
            <a:r>
              <a:rPr spc="-150" dirty="0"/>
              <a:t> </a:t>
            </a:r>
            <a:r>
              <a:rPr lang="en-US" spc="-150" dirty="0" err="1"/>
              <a:t>portföy</a:t>
            </a:r>
            <a:r>
              <a:rPr spc="-150" dirty="0"/>
              <a:t> </a:t>
            </a:r>
            <a:r>
              <a:rPr spc="-150" dirty="0" err="1"/>
              <a:t>optimasyonu</a:t>
            </a:r>
            <a:r>
              <a:rPr spc="-150" dirty="0"/>
              <a:t> </a:t>
            </a:r>
            <a:r>
              <a:rPr spc="-150" dirty="0" err="1"/>
              <a:t>algoritmamızda</a:t>
            </a:r>
            <a:r>
              <a:rPr spc="-150" dirty="0"/>
              <a:t> </a:t>
            </a:r>
            <a:r>
              <a:rPr spc="-150" dirty="0" err="1"/>
              <a:t>bulunan</a:t>
            </a:r>
            <a:r>
              <a:rPr spc="-150" dirty="0"/>
              <a:t> algoritmik </a:t>
            </a:r>
            <a:r>
              <a:rPr spc="-150" dirty="0" err="1"/>
              <a:t>alım</a:t>
            </a:r>
            <a:r>
              <a:rPr spc="-150" dirty="0"/>
              <a:t> </a:t>
            </a:r>
            <a:r>
              <a:rPr spc="-150" dirty="0" err="1"/>
              <a:t>satım</a:t>
            </a:r>
            <a:r>
              <a:rPr spc="-150" dirty="0"/>
              <a:t> </a:t>
            </a:r>
            <a:r>
              <a:rPr spc="-150" dirty="0" err="1"/>
              <a:t>otomasyonu</a:t>
            </a:r>
            <a:r>
              <a:rPr spc="-150" dirty="0"/>
              <a:t> </a:t>
            </a:r>
            <a:r>
              <a:rPr spc="-150" dirty="0" err="1"/>
              <a:t>sistemi</a:t>
            </a:r>
            <a:r>
              <a:rPr spc="-150" dirty="0"/>
              <a:t> </a:t>
            </a:r>
            <a:r>
              <a:rPr spc="-150" dirty="0" err="1"/>
              <a:t>arasındaki</a:t>
            </a:r>
            <a:r>
              <a:rPr spc="-150" dirty="0"/>
              <a:t> </a:t>
            </a:r>
            <a:r>
              <a:rPr spc="-150" dirty="0" err="1"/>
              <a:t>entegrasyon</a:t>
            </a:r>
            <a:r>
              <a:rPr spc="-150" dirty="0"/>
              <a:t> zaman </a:t>
            </a:r>
            <a:r>
              <a:rPr spc="-150" dirty="0" err="1"/>
              <a:t>içinde</a:t>
            </a:r>
            <a:r>
              <a:rPr spc="-150" dirty="0"/>
              <a:t> </a:t>
            </a:r>
            <a:r>
              <a:rPr spc="-150" dirty="0" err="1"/>
              <a:t>güçlendirilirse</a:t>
            </a:r>
            <a:r>
              <a:rPr spc="-150" dirty="0"/>
              <a:t> </a:t>
            </a:r>
            <a:r>
              <a:rPr spc="-150" dirty="0" err="1"/>
              <a:t>aylık</a:t>
            </a:r>
            <a:r>
              <a:rPr spc="-150" dirty="0"/>
              <a:t> %34 </a:t>
            </a:r>
            <a:r>
              <a:rPr spc="-150" dirty="0" err="1"/>
              <a:t>olan</a:t>
            </a:r>
            <a:r>
              <a:rPr spc="-150" dirty="0"/>
              <a:t> </a:t>
            </a:r>
            <a:r>
              <a:rPr spc="-150" dirty="0" err="1"/>
              <a:t>ortalama</a:t>
            </a:r>
            <a:r>
              <a:rPr spc="-150" dirty="0"/>
              <a:t> </a:t>
            </a:r>
            <a:r>
              <a:rPr spc="-150" dirty="0" err="1"/>
              <a:t>kazanç</a:t>
            </a:r>
            <a:r>
              <a:rPr spc="-150" dirty="0"/>
              <a:t> </a:t>
            </a:r>
            <a:r>
              <a:rPr spc="-150" dirty="0" err="1"/>
              <a:t>oranını</a:t>
            </a:r>
            <a:r>
              <a:rPr spc="-150" dirty="0"/>
              <a:t> %100 </a:t>
            </a:r>
            <a:r>
              <a:rPr spc="-150" dirty="0" err="1"/>
              <a:t>ve</a:t>
            </a:r>
            <a:r>
              <a:rPr spc="-150" dirty="0"/>
              <a:t> </a:t>
            </a:r>
            <a:r>
              <a:rPr spc="-150" dirty="0" err="1"/>
              <a:t>üstüne</a:t>
            </a:r>
            <a:r>
              <a:rPr spc="-150" dirty="0"/>
              <a:t> </a:t>
            </a:r>
            <a:r>
              <a:rPr spc="-150" dirty="0" err="1"/>
              <a:t>çıkarabiliriz</a:t>
            </a:r>
            <a:r>
              <a:rPr spc="-150" dirty="0"/>
              <a:t>.</a:t>
            </a:r>
          </a:p>
        </p:txBody>
      </p:sp>
      <p:sp>
        <p:nvSpPr>
          <p:cNvPr id="128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6"/>
            <a:ext cx="273656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129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30 GÜNLÜK PORTFOLYO DEĞİŞİMİ"/>
          <p:cNvSpPr txBox="1">
            <a:spLocks noGrp="1"/>
          </p:cNvSpPr>
          <p:nvPr>
            <p:ph type="title"/>
          </p:nvPr>
        </p:nvSpPr>
        <p:spPr>
          <a:xfrm>
            <a:off x="1107190" y="705211"/>
            <a:ext cx="7886701" cy="890590"/>
          </a:xfrm>
          <a:prstGeom prst="rect">
            <a:avLst/>
          </a:prstGeom>
        </p:spPr>
        <p:txBody>
          <a:bodyPr/>
          <a:lstStyle/>
          <a:p>
            <a:r>
              <a:rPr dirty="0"/>
              <a:t>30 GÜNLÜK </a:t>
            </a:r>
            <a:r>
              <a:rPr lang="en-US" dirty="0"/>
              <a:t>PORTFÖY</a:t>
            </a:r>
            <a:r>
              <a:rPr dirty="0"/>
              <a:t> DEĞİŞİMİ</a:t>
            </a:r>
          </a:p>
        </p:txBody>
      </p:sp>
      <p:sp>
        <p:nvSpPr>
          <p:cNvPr id="132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pic>
        <p:nvPicPr>
          <p:cNvPr id="13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064" y="1454108"/>
            <a:ext cx="6661872" cy="5094372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Değerlendirme</a:t>
            </a:r>
            <a:endParaRPr dirty="0"/>
          </a:p>
        </p:txBody>
      </p:sp>
      <p:sp>
        <p:nvSpPr>
          <p:cNvPr id="138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r>
              <a:rPr spc="-150" dirty="0" err="1"/>
              <a:t>Projenin</a:t>
            </a:r>
            <a:r>
              <a:rPr spc="-150" dirty="0"/>
              <a:t> </a:t>
            </a:r>
            <a:r>
              <a:rPr spc="-150" dirty="0" err="1"/>
              <a:t>amacı</a:t>
            </a:r>
            <a:r>
              <a:rPr spc="-150" dirty="0"/>
              <a:t> </a:t>
            </a:r>
            <a:r>
              <a:rPr spc="-150" dirty="0" err="1"/>
              <a:t>olan</a:t>
            </a:r>
            <a:r>
              <a:rPr spc="-150" dirty="0"/>
              <a:t> </a:t>
            </a:r>
            <a:r>
              <a:rPr spc="-150" dirty="0" err="1"/>
              <a:t>otomasyona</a:t>
            </a:r>
            <a:r>
              <a:rPr spc="-150" dirty="0"/>
              <a:t> </a:t>
            </a:r>
            <a:r>
              <a:rPr spc="-150" dirty="0" err="1"/>
              <a:t>dayalı</a:t>
            </a:r>
            <a:r>
              <a:rPr spc="-150" dirty="0"/>
              <a:t> </a:t>
            </a:r>
            <a:r>
              <a:rPr spc="-150" dirty="0" err="1"/>
              <a:t>yatırım</a:t>
            </a:r>
            <a:r>
              <a:rPr spc="-150" dirty="0"/>
              <a:t> </a:t>
            </a:r>
            <a:r>
              <a:rPr spc="-150" dirty="0" err="1"/>
              <a:t>sistemi</a:t>
            </a:r>
            <a:r>
              <a:rPr spc="-150" dirty="0"/>
              <a:t> </a:t>
            </a:r>
            <a:r>
              <a:rPr spc="-150" dirty="0" err="1"/>
              <a:t>oluşturulup</a:t>
            </a:r>
            <a:r>
              <a:rPr spc="-150" dirty="0"/>
              <a:t> test </a:t>
            </a:r>
            <a:r>
              <a:rPr lang="tr-TR" spc="-150" dirty="0"/>
              <a:t>edilmiştir</a:t>
            </a:r>
            <a:r>
              <a:rPr spc="-150" dirty="0"/>
              <a:t>. </a:t>
            </a:r>
            <a:r>
              <a:rPr spc="-150" dirty="0" err="1"/>
              <a:t>Otomasyona</a:t>
            </a:r>
            <a:r>
              <a:rPr spc="-150" dirty="0"/>
              <a:t> </a:t>
            </a:r>
            <a:r>
              <a:rPr spc="-150" dirty="0" err="1"/>
              <a:t>dayalı</a:t>
            </a:r>
            <a:r>
              <a:rPr spc="-150" dirty="0"/>
              <a:t> </a:t>
            </a:r>
            <a:r>
              <a:rPr spc="-150" dirty="0" err="1"/>
              <a:t>yatırım</a:t>
            </a:r>
            <a:r>
              <a:rPr spc="-150" dirty="0"/>
              <a:t> </a:t>
            </a:r>
            <a:r>
              <a:rPr spc="-150" dirty="0" err="1"/>
              <a:t>sistemlerinin</a:t>
            </a:r>
            <a:r>
              <a:rPr spc="-150" dirty="0"/>
              <a:t> </a:t>
            </a:r>
            <a:r>
              <a:rPr spc="-150" dirty="0" err="1"/>
              <a:t>volatilesi</a:t>
            </a:r>
            <a:r>
              <a:rPr spc="-150" dirty="0"/>
              <a:t> </a:t>
            </a:r>
            <a:r>
              <a:rPr spc="-150" dirty="0" err="1"/>
              <a:t>yüksek</a:t>
            </a:r>
            <a:r>
              <a:rPr spc="-150" dirty="0"/>
              <a:t> </a:t>
            </a:r>
            <a:r>
              <a:rPr spc="-150" dirty="0" err="1"/>
              <a:t>olan</a:t>
            </a:r>
            <a:r>
              <a:rPr spc="-150" dirty="0"/>
              <a:t> </a:t>
            </a:r>
            <a:r>
              <a:rPr spc="-150" dirty="0" err="1"/>
              <a:t>kripto</a:t>
            </a:r>
            <a:r>
              <a:rPr spc="-150" dirty="0"/>
              <a:t> </a:t>
            </a:r>
            <a:r>
              <a:rPr lang="tr-TR" spc="-150" dirty="0"/>
              <a:t>para ekosistemindeki</a:t>
            </a:r>
            <a:r>
              <a:rPr spc="-150" dirty="0"/>
              <a:t> </a:t>
            </a:r>
            <a:r>
              <a:rPr spc="-150" dirty="0" err="1"/>
              <a:t>işlevselliği</a:t>
            </a:r>
            <a:r>
              <a:rPr spc="-150" dirty="0"/>
              <a:t> </a:t>
            </a:r>
            <a:r>
              <a:rPr spc="-150" dirty="0" err="1"/>
              <a:t>göz</a:t>
            </a:r>
            <a:r>
              <a:rPr spc="-150" dirty="0"/>
              <a:t> </a:t>
            </a:r>
            <a:r>
              <a:rPr spc="-150" dirty="0" err="1"/>
              <a:t>önüne</a:t>
            </a:r>
            <a:r>
              <a:rPr spc="-150" dirty="0"/>
              <a:t> </a:t>
            </a:r>
            <a:r>
              <a:rPr spc="-150" dirty="0" err="1"/>
              <a:t>serildi</a:t>
            </a:r>
            <a:r>
              <a:rPr spc="-150" dirty="0"/>
              <a:t>. </a:t>
            </a:r>
            <a:r>
              <a:rPr spc="-150" dirty="0" err="1"/>
              <a:t>Yatırımların</a:t>
            </a:r>
            <a:r>
              <a:rPr spc="-150" dirty="0"/>
              <a:t> </a:t>
            </a:r>
            <a:r>
              <a:rPr spc="-150" dirty="0" err="1"/>
              <a:t>sadece</a:t>
            </a:r>
            <a:r>
              <a:rPr spc="-150" dirty="0"/>
              <a:t> </a:t>
            </a:r>
            <a:r>
              <a:rPr spc="-150" dirty="0" err="1"/>
              <a:t>kısa</a:t>
            </a:r>
            <a:r>
              <a:rPr spc="-150" dirty="0"/>
              <a:t> </a:t>
            </a:r>
            <a:r>
              <a:rPr spc="-150" dirty="0" err="1"/>
              <a:t>ve</a:t>
            </a:r>
            <a:r>
              <a:rPr spc="-150" dirty="0"/>
              <a:t> </a:t>
            </a:r>
            <a:r>
              <a:rPr spc="-150" dirty="0" err="1"/>
              <a:t>uzun</a:t>
            </a:r>
            <a:r>
              <a:rPr spc="-150" dirty="0"/>
              <a:t> </a:t>
            </a:r>
            <a:r>
              <a:rPr spc="-150" dirty="0" err="1"/>
              <a:t>dönem</a:t>
            </a:r>
            <a:r>
              <a:rPr spc="-150" dirty="0"/>
              <a:t> </a:t>
            </a:r>
            <a:r>
              <a:rPr spc="-150" dirty="0" err="1"/>
              <a:t>olarak</a:t>
            </a:r>
            <a:r>
              <a:rPr spc="-150" dirty="0"/>
              <a:t> </a:t>
            </a:r>
            <a:r>
              <a:rPr spc="-150" dirty="0" err="1"/>
              <a:t>ikiye</a:t>
            </a:r>
            <a:r>
              <a:rPr spc="-150" dirty="0"/>
              <a:t> </a:t>
            </a:r>
            <a:r>
              <a:rPr spc="-150" dirty="0" err="1"/>
              <a:t>ayrılmayıp</a:t>
            </a:r>
            <a:r>
              <a:rPr spc="-150" dirty="0"/>
              <a:t> </a:t>
            </a:r>
            <a:r>
              <a:rPr spc="-150" dirty="0" err="1"/>
              <a:t>bu</a:t>
            </a:r>
            <a:r>
              <a:rPr spc="-150" dirty="0"/>
              <a:t> </a:t>
            </a:r>
            <a:r>
              <a:rPr spc="-150" dirty="0" err="1"/>
              <a:t>iki</a:t>
            </a:r>
            <a:r>
              <a:rPr spc="-150" dirty="0"/>
              <a:t> </a:t>
            </a:r>
            <a:r>
              <a:rPr spc="-150" dirty="0" err="1"/>
              <a:t>dönemi</a:t>
            </a:r>
            <a:r>
              <a:rPr spc="-150" dirty="0"/>
              <a:t> </a:t>
            </a:r>
            <a:r>
              <a:rPr spc="-150" dirty="0" err="1"/>
              <a:t>birleştiren</a:t>
            </a:r>
            <a:r>
              <a:rPr spc="-150" dirty="0"/>
              <a:t> </a:t>
            </a:r>
            <a:r>
              <a:rPr spc="-150" dirty="0" err="1"/>
              <a:t>yatırım</a:t>
            </a:r>
            <a:r>
              <a:rPr spc="-150" dirty="0"/>
              <a:t> </a:t>
            </a:r>
            <a:r>
              <a:rPr spc="-150" dirty="0" err="1"/>
              <a:t>algoritmamızın</a:t>
            </a:r>
            <a:r>
              <a:rPr spc="-150" dirty="0"/>
              <a:t> </a:t>
            </a:r>
            <a:r>
              <a:rPr spc="-150" dirty="0" err="1"/>
              <a:t>yatırımcısına</a:t>
            </a:r>
            <a:r>
              <a:rPr spc="-150" dirty="0"/>
              <a:t> hem </a:t>
            </a:r>
            <a:r>
              <a:rPr spc="-150" dirty="0" err="1"/>
              <a:t>kısa</a:t>
            </a:r>
            <a:r>
              <a:rPr spc="-150" dirty="0"/>
              <a:t> hem de </a:t>
            </a:r>
            <a:r>
              <a:rPr spc="-150" dirty="0" err="1"/>
              <a:t>uzun</a:t>
            </a:r>
            <a:r>
              <a:rPr spc="-150" dirty="0"/>
              <a:t> </a:t>
            </a:r>
            <a:r>
              <a:rPr spc="-150" dirty="0" err="1"/>
              <a:t>dönemde</a:t>
            </a:r>
            <a:r>
              <a:rPr spc="-150" dirty="0"/>
              <a:t> </a:t>
            </a:r>
            <a:r>
              <a:rPr spc="-150" dirty="0" err="1"/>
              <a:t>sağladığı</a:t>
            </a:r>
            <a:r>
              <a:rPr spc="-150" dirty="0"/>
              <a:t> </a:t>
            </a:r>
            <a:r>
              <a:rPr spc="-150" dirty="0" err="1"/>
              <a:t>faydalar</a:t>
            </a:r>
            <a:r>
              <a:rPr spc="-150" dirty="0"/>
              <a:t> </a:t>
            </a:r>
            <a:r>
              <a:rPr spc="-150" dirty="0" err="1"/>
              <a:t>istatistiksel</a:t>
            </a:r>
            <a:r>
              <a:rPr spc="-150" dirty="0"/>
              <a:t> </a:t>
            </a:r>
            <a:r>
              <a:rPr spc="-150" dirty="0" err="1"/>
              <a:t>olarak</a:t>
            </a:r>
            <a:r>
              <a:rPr spc="-150" dirty="0"/>
              <a:t> </a:t>
            </a:r>
            <a:r>
              <a:rPr lang="tr-TR" spc="-150" dirty="0"/>
              <a:t>hesaplanmıştır</a:t>
            </a:r>
            <a:r>
              <a:rPr spc="-150" dirty="0"/>
              <a:t>.</a:t>
            </a:r>
          </a:p>
        </p:txBody>
      </p:sp>
      <p:sp>
        <p:nvSpPr>
          <p:cNvPr id="139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6"/>
            <a:ext cx="273656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40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Kaynakça</a:t>
            </a:r>
            <a:endParaRPr dirty="0"/>
          </a:p>
        </p:txBody>
      </p:sp>
      <p:sp>
        <p:nvSpPr>
          <p:cNvPr id="143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hlinkClick r:id="rId2"/>
              </a:rPr>
              <a:t>https://github.com/Deu-CS-Final-Projects</a:t>
            </a:r>
            <a:endParaRPr dirty="0"/>
          </a:p>
        </p:txBody>
      </p:sp>
      <p:sp>
        <p:nvSpPr>
          <p:cNvPr id="144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6"/>
            <a:ext cx="273656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145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t>Sunum Planı</a:t>
            </a:r>
          </a:p>
        </p:txBody>
      </p:sp>
      <p:sp>
        <p:nvSpPr>
          <p:cNvPr id="47" name="İçerik Yer Tutucusu 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530727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72000"/>
              </a:lnSpc>
              <a:defRPr sz="2300"/>
            </a:pPr>
            <a:r>
              <a:rPr dirty="0" err="1"/>
              <a:t>Projenin</a:t>
            </a:r>
            <a:r>
              <a:rPr dirty="0"/>
              <a:t> </a:t>
            </a:r>
            <a:r>
              <a:rPr dirty="0" err="1"/>
              <a:t>Tanımı</a:t>
            </a:r>
            <a:endParaRPr dirty="0"/>
          </a:p>
          <a:p>
            <a:pPr>
              <a:lnSpc>
                <a:spcPct val="72000"/>
              </a:lnSpc>
              <a:defRPr sz="2300"/>
            </a:pPr>
            <a:r>
              <a:rPr dirty="0" err="1"/>
              <a:t>Analiz</a:t>
            </a:r>
            <a:endParaRPr dirty="0"/>
          </a:p>
          <a:p>
            <a:pPr>
              <a:lnSpc>
                <a:spcPct val="72000"/>
              </a:lnSpc>
              <a:defRPr sz="2300"/>
            </a:pPr>
            <a:r>
              <a:rPr dirty="0" err="1"/>
              <a:t>Tasarım</a:t>
            </a:r>
            <a:endParaRPr dirty="0"/>
          </a:p>
          <a:p>
            <a:pPr marL="685800" lvl="1" indent="-228600">
              <a:lnSpc>
                <a:spcPct val="72000"/>
              </a:lnSpc>
              <a:spcBef>
                <a:spcPts val="500"/>
              </a:spcBef>
              <a:defRPr sz="2000"/>
            </a:pPr>
            <a:r>
              <a:rPr lang="en-US" sz="1800" dirty="0" err="1"/>
              <a:t>Derin</a:t>
            </a:r>
            <a:r>
              <a:rPr lang="en-US" sz="1800" dirty="0"/>
              <a:t> </a:t>
            </a:r>
            <a:r>
              <a:rPr lang="en-US" sz="1800" dirty="0" err="1"/>
              <a:t>Öğrenme</a:t>
            </a:r>
            <a:r>
              <a:rPr lang="en-US" sz="1800" dirty="0"/>
              <a:t> </a:t>
            </a:r>
            <a:r>
              <a:rPr lang="en-US" sz="1800" dirty="0" err="1"/>
              <a:t>Modeli</a:t>
            </a:r>
            <a:endParaRPr lang="tr-TR" sz="1800" dirty="0"/>
          </a:p>
          <a:p>
            <a:pPr marL="685800" lvl="1" indent="-228600">
              <a:lnSpc>
                <a:spcPct val="72000"/>
              </a:lnSpc>
              <a:spcBef>
                <a:spcPts val="500"/>
              </a:spcBef>
              <a:defRPr sz="2000"/>
            </a:pPr>
            <a:r>
              <a:rPr lang="en-US" sz="1800" dirty="0" err="1"/>
              <a:t>Portföy</a:t>
            </a:r>
            <a:r>
              <a:rPr lang="en-US" sz="1800" dirty="0"/>
              <a:t> </a:t>
            </a:r>
            <a:r>
              <a:rPr lang="en-US" sz="1800" dirty="0" err="1"/>
              <a:t>Optimizasyonu</a:t>
            </a:r>
            <a:endParaRPr lang="tr-TR" sz="1800" dirty="0"/>
          </a:p>
          <a:p>
            <a:pPr>
              <a:lnSpc>
                <a:spcPct val="72000"/>
              </a:lnSpc>
              <a:defRPr sz="2300"/>
            </a:pPr>
            <a:r>
              <a:rPr sz="2300" dirty="0" err="1"/>
              <a:t>Uygulama</a:t>
            </a:r>
            <a:endParaRPr sz="2300" dirty="0"/>
          </a:p>
          <a:p>
            <a:pPr marL="685800" lvl="1" indent="-228600">
              <a:lnSpc>
                <a:spcPct val="72000"/>
              </a:lnSpc>
              <a:spcBef>
                <a:spcPts val="500"/>
              </a:spcBef>
              <a:defRPr sz="2000"/>
            </a:pPr>
            <a:r>
              <a:rPr sz="1800" dirty="0" err="1"/>
              <a:t>Algoritma</a:t>
            </a:r>
            <a:r>
              <a:rPr sz="1800" dirty="0"/>
              <a:t> </a:t>
            </a:r>
            <a:r>
              <a:rPr sz="1800" dirty="0" err="1"/>
              <a:t>ve</a:t>
            </a:r>
            <a:r>
              <a:rPr sz="1800" dirty="0"/>
              <a:t> </a:t>
            </a:r>
            <a:r>
              <a:rPr sz="1800" dirty="0" err="1"/>
              <a:t>Akış</a:t>
            </a:r>
            <a:r>
              <a:rPr sz="1800" dirty="0"/>
              <a:t> </a:t>
            </a:r>
            <a:r>
              <a:rPr sz="1800" dirty="0" err="1"/>
              <a:t>Şeması</a:t>
            </a:r>
            <a:endParaRPr sz="1800" dirty="0"/>
          </a:p>
          <a:p>
            <a:pPr marL="685800" lvl="1" indent="-228600">
              <a:lnSpc>
                <a:spcPct val="72000"/>
              </a:lnSpc>
              <a:spcBef>
                <a:spcPts val="500"/>
              </a:spcBef>
              <a:defRPr sz="2000"/>
            </a:pPr>
            <a:r>
              <a:rPr sz="1800" dirty="0" err="1"/>
              <a:t>Testler</a:t>
            </a:r>
            <a:endParaRPr sz="1800" dirty="0"/>
          </a:p>
          <a:p>
            <a:pPr>
              <a:lnSpc>
                <a:spcPct val="72000"/>
              </a:lnSpc>
              <a:defRPr sz="2300"/>
            </a:pPr>
            <a:r>
              <a:rPr sz="2300" dirty="0" err="1"/>
              <a:t>Sonuçlar</a:t>
            </a:r>
            <a:endParaRPr sz="2300" dirty="0"/>
          </a:p>
          <a:p>
            <a:pPr>
              <a:lnSpc>
                <a:spcPct val="72000"/>
              </a:lnSpc>
              <a:defRPr sz="2300"/>
            </a:pPr>
            <a:r>
              <a:rPr sz="2300" dirty="0" err="1"/>
              <a:t>Değerlendirme</a:t>
            </a:r>
            <a:endParaRPr sz="2300" dirty="0"/>
          </a:p>
          <a:p>
            <a:pPr>
              <a:lnSpc>
                <a:spcPct val="72000"/>
              </a:lnSpc>
              <a:defRPr sz="2300"/>
            </a:pPr>
            <a:r>
              <a:rPr sz="2300" dirty="0" err="1"/>
              <a:t>Kaynakça</a:t>
            </a:r>
            <a:endParaRPr sz="2300" dirty="0"/>
          </a:p>
          <a:p>
            <a:pPr>
              <a:lnSpc>
                <a:spcPct val="72000"/>
              </a:lnSpc>
              <a:defRPr sz="2300"/>
            </a:pPr>
            <a:r>
              <a:rPr sz="2300" dirty="0" err="1"/>
              <a:t>Kapanış</a:t>
            </a:r>
            <a:endParaRPr sz="2300" dirty="0"/>
          </a:p>
        </p:txBody>
      </p:sp>
      <p:sp>
        <p:nvSpPr>
          <p:cNvPr id="48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6"/>
            <a:ext cx="188899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49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241694" y="6406786"/>
            <a:ext cx="273656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48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  <p:sp>
        <p:nvSpPr>
          <p:cNvPr id="149" name="Unvan 1"/>
          <p:cNvSpPr txBox="1"/>
          <p:nvPr/>
        </p:nvSpPr>
        <p:spPr>
          <a:xfrm>
            <a:off x="731519" y="2386065"/>
            <a:ext cx="7680961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pPr algn="ctr">
              <a:lnSpc>
                <a:spcPct val="90000"/>
              </a:lnSpc>
              <a:defRPr sz="4000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pc="-150" dirty="0" err="1"/>
              <a:t>Teşekkür</a:t>
            </a:r>
            <a:r>
              <a:rPr spc="-150" dirty="0"/>
              <a:t> </a:t>
            </a:r>
            <a:r>
              <a:rPr spc="-150" dirty="0" err="1"/>
              <a:t>Ederiz</a:t>
            </a:r>
            <a:endParaRPr sz="3600" spc="-150" dirty="0"/>
          </a:p>
          <a:p>
            <a:pPr algn="ctr">
              <a:lnSpc>
                <a:spcPct val="90000"/>
              </a:lnSpc>
              <a:defRPr sz="4000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3600" spc="-150" dirty="0"/>
          </a:p>
          <a:p>
            <a:pPr algn="ctr">
              <a:lnSpc>
                <a:spcPct val="90000"/>
              </a:lnSpc>
              <a:defRPr sz="4000">
                <a:solidFill>
                  <a:srgbClr val="00339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pc="-150" dirty="0" err="1"/>
              <a:t>Sorularınız</a:t>
            </a:r>
            <a:r>
              <a:rPr spc="-150" dirty="0"/>
              <a:t> 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Projenin</a:t>
            </a:r>
            <a:r>
              <a:rPr dirty="0"/>
              <a:t> </a:t>
            </a:r>
            <a:r>
              <a:rPr dirty="0" err="1"/>
              <a:t>Tanımı</a:t>
            </a:r>
            <a:endParaRPr dirty="0"/>
          </a:p>
        </p:txBody>
      </p:sp>
      <p:sp>
        <p:nvSpPr>
          <p:cNvPr id="52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r>
              <a:rPr spc="-150" dirty="0" err="1"/>
              <a:t>Kripto</a:t>
            </a:r>
            <a:r>
              <a:rPr spc="-150" dirty="0"/>
              <a:t> </a:t>
            </a:r>
            <a:r>
              <a:rPr spc="-150" dirty="0" err="1"/>
              <a:t>paraların</a:t>
            </a:r>
            <a:r>
              <a:rPr spc="-150" dirty="0"/>
              <a:t> </a:t>
            </a:r>
            <a:r>
              <a:rPr spc="-150" dirty="0" err="1"/>
              <a:t>değerini</a:t>
            </a:r>
            <a:r>
              <a:rPr spc="-150" dirty="0"/>
              <a:t> </a:t>
            </a:r>
            <a:r>
              <a:rPr spc="-150" dirty="0" err="1"/>
              <a:t>sosyal</a:t>
            </a:r>
            <a:r>
              <a:rPr spc="-150" dirty="0"/>
              <a:t> </a:t>
            </a:r>
            <a:r>
              <a:rPr spc="-150" dirty="0" err="1"/>
              <a:t>medya</a:t>
            </a:r>
            <a:r>
              <a:rPr spc="-150" dirty="0"/>
              <a:t> </a:t>
            </a:r>
            <a:r>
              <a:rPr spc="-150" dirty="0" err="1"/>
              <a:t>ve</a:t>
            </a:r>
            <a:r>
              <a:rPr spc="-150" dirty="0"/>
              <a:t> </a:t>
            </a:r>
            <a:r>
              <a:rPr spc="-150" dirty="0" err="1"/>
              <a:t>haberlere</a:t>
            </a:r>
            <a:r>
              <a:rPr spc="-150" dirty="0"/>
              <a:t> </a:t>
            </a:r>
            <a:r>
              <a:rPr spc="-150" dirty="0" err="1"/>
              <a:t>dayalı</a:t>
            </a:r>
            <a:r>
              <a:rPr spc="-150" dirty="0"/>
              <a:t> </a:t>
            </a:r>
            <a:r>
              <a:rPr spc="-150" dirty="0" err="1"/>
              <a:t>duygu</a:t>
            </a:r>
            <a:r>
              <a:rPr spc="-150" dirty="0"/>
              <a:t> </a:t>
            </a:r>
            <a:r>
              <a:rPr spc="-150" dirty="0" err="1"/>
              <a:t>analizi</a:t>
            </a:r>
            <a:r>
              <a:rPr spc="-150" dirty="0"/>
              <a:t> </a:t>
            </a:r>
            <a:r>
              <a:rPr spc="-150" dirty="0" err="1"/>
              <a:t>ve</a:t>
            </a:r>
            <a:r>
              <a:rPr spc="-150" dirty="0"/>
              <a:t> </a:t>
            </a:r>
            <a:r>
              <a:rPr spc="-150" dirty="0" err="1"/>
              <a:t>ekonometriye</a:t>
            </a:r>
            <a:r>
              <a:rPr spc="-150" dirty="0"/>
              <a:t> </a:t>
            </a:r>
            <a:r>
              <a:rPr spc="-150" dirty="0" err="1"/>
              <a:t>dayalı</a:t>
            </a:r>
            <a:r>
              <a:rPr spc="-150" dirty="0"/>
              <a:t> </a:t>
            </a:r>
            <a:r>
              <a:rPr spc="-150" dirty="0" err="1"/>
              <a:t>teknik</a:t>
            </a:r>
            <a:r>
              <a:rPr spc="-150" dirty="0"/>
              <a:t> </a:t>
            </a:r>
            <a:r>
              <a:rPr spc="-150" dirty="0" err="1"/>
              <a:t>analiz</a:t>
            </a:r>
            <a:r>
              <a:rPr spc="-150" dirty="0"/>
              <a:t> </a:t>
            </a:r>
            <a:r>
              <a:rPr spc="-150" dirty="0" err="1"/>
              <a:t>ile</a:t>
            </a:r>
            <a:r>
              <a:rPr spc="-150" dirty="0"/>
              <a:t> </a:t>
            </a:r>
            <a:r>
              <a:rPr spc="-150" dirty="0" err="1"/>
              <a:t>tahmin</a:t>
            </a:r>
            <a:r>
              <a:rPr spc="-150" dirty="0"/>
              <a:t> </a:t>
            </a:r>
            <a:r>
              <a:rPr spc="-150" dirty="0" err="1"/>
              <a:t>etmeye</a:t>
            </a:r>
            <a:r>
              <a:rPr spc="-150" dirty="0"/>
              <a:t> </a:t>
            </a:r>
            <a:r>
              <a:rPr spc="-150" dirty="0" err="1"/>
              <a:t>yarayan</a:t>
            </a:r>
            <a:r>
              <a:rPr lang="tr-TR" spc="-150" dirty="0"/>
              <a:t>,</a:t>
            </a:r>
            <a:r>
              <a:rPr spc="-150" dirty="0"/>
              <a:t> </a:t>
            </a:r>
            <a:r>
              <a:rPr spc="-150" dirty="0" err="1"/>
              <a:t>derin</a:t>
            </a:r>
            <a:r>
              <a:rPr spc="-150" dirty="0"/>
              <a:t> </a:t>
            </a:r>
            <a:r>
              <a:rPr spc="-150" dirty="0" err="1"/>
              <a:t>öğrenme</a:t>
            </a:r>
            <a:r>
              <a:rPr spc="-150" dirty="0"/>
              <a:t> </a:t>
            </a:r>
            <a:r>
              <a:rPr spc="-150" dirty="0" err="1"/>
              <a:t>modelini</a:t>
            </a:r>
            <a:r>
              <a:rPr spc="-150" dirty="0"/>
              <a:t> </a:t>
            </a:r>
            <a:r>
              <a:rPr spc="-150" dirty="0" err="1"/>
              <a:t>kullanan</a:t>
            </a:r>
            <a:r>
              <a:rPr spc="-150" dirty="0"/>
              <a:t> </a:t>
            </a:r>
            <a:r>
              <a:rPr spc="-150" dirty="0" err="1"/>
              <a:t>ve</a:t>
            </a:r>
            <a:r>
              <a:rPr spc="-150" dirty="0"/>
              <a:t> </a:t>
            </a:r>
            <a:r>
              <a:rPr spc="-150" dirty="0" err="1"/>
              <a:t>esnek</a:t>
            </a:r>
            <a:r>
              <a:rPr spc="-150" dirty="0"/>
              <a:t> </a:t>
            </a:r>
            <a:r>
              <a:rPr spc="-150" dirty="0" err="1"/>
              <a:t>hesaplama</a:t>
            </a:r>
            <a:r>
              <a:rPr spc="-150" dirty="0"/>
              <a:t> </a:t>
            </a:r>
            <a:r>
              <a:rPr spc="-150" dirty="0" err="1"/>
              <a:t>tekniklerine</a:t>
            </a:r>
            <a:r>
              <a:rPr spc="-150" dirty="0"/>
              <a:t> </a:t>
            </a:r>
            <a:r>
              <a:rPr spc="-150" dirty="0" err="1"/>
              <a:t>dayalı</a:t>
            </a:r>
            <a:r>
              <a:rPr spc="-150" dirty="0"/>
              <a:t> </a:t>
            </a:r>
            <a:r>
              <a:rPr spc="-150" dirty="0" err="1"/>
              <a:t>otomatik</a:t>
            </a:r>
            <a:r>
              <a:rPr spc="-150" dirty="0"/>
              <a:t> </a:t>
            </a:r>
            <a:r>
              <a:rPr spc="-150" dirty="0" err="1"/>
              <a:t>alım</a:t>
            </a:r>
            <a:r>
              <a:rPr spc="-150" dirty="0"/>
              <a:t> </a:t>
            </a:r>
            <a:r>
              <a:rPr spc="-150" dirty="0" err="1"/>
              <a:t>satım</a:t>
            </a:r>
            <a:r>
              <a:rPr spc="-150" dirty="0"/>
              <a:t> </a:t>
            </a:r>
            <a:r>
              <a:rPr spc="-150" dirty="0" err="1"/>
              <a:t>ile</a:t>
            </a:r>
            <a:r>
              <a:rPr spc="-150" dirty="0"/>
              <a:t> portfolio </a:t>
            </a:r>
            <a:r>
              <a:rPr spc="-150" dirty="0" err="1"/>
              <a:t>optimizasyonu</a:t>
            </a:r>
            <a:r>
              <a:rPr spc="-150" dirty="0"/>
              <a:t> </a:t>
            </a:r>
            <a:r>
              <a:rPr spc="-150" dirty="0" err="1"/>
              <a:t>sistemi</a:t>
            </a:r>
            <a:r>
              <a:rPr lang="tr-TR" spc="-150" dirty="0" err="1"/>
              <a:t>dir</a:t>
            </a:r>
            <a:r>
              <a:rPr spc="-150" dirty="0"/>
              <a:t>. Bu </a:t>
            </a:r>
            <a:r>
              <a:rPr spc="-150" dirty="0" err="1"/>
              <a:t>sistem</a:t>
            </a:r>
            <a:r>
              <a:rPr spc="-150" dirty="0"/>
              <a:t> </a:t>
            </a:r>
            <a:r>
              <a:rPr spc="-150" dirty="0" err="1"/>
              <a:t>sayesinde</a:t>
            </a:r>
            <a:r>
              <a:rPr spc="-150" dirty="0"/>
              <a:t> </a:t>
            </a:r>
            <a:r>
              <a:rPr spc="-150" dirty="0" err="1"/>
              <a:t>yatırım</a:t>
            </a:r>
            <a:r>
              <a:rPr spc="-150" dirty="0"/>
              <a:t> </a:t>
            </a:r>
            <a:r>
              <a:rPr spc="-150" dirty="0" err="1"/>
              <a:t>yapılan</a:t>
            </a:r>
            <a:r>
              <a:rPr spc="-150" dirty="0"/>
              <a:t> </a:t>
            </a:r>
            <a:r>
              <a:rPr spc="-150" dirty="0" err="1"/>
              <a:t>miktar</a:t>
            </a:r>
            <a:r>
              <a:rPr spc="-150" dirty="0"/>
              <a:t> </a:t>
            </a:r>
            <a:r>
              <a:rPr spc="-150" dirty="0" err="1"/>
              <a:t>süreç</a:t>
            </a:r>
            <a:r>
              <a:rPr spc="-150" dirty="0"/>
              <a:t> </a:t>
            </a:r>
            <a:r>
              <a:rPr spc="-150" dirty="0" err="1"/>
              <a:t>içinde</a:t>
            </a:r>
            <a:r>
              <a:rPr spc="-150" dirty="0"/>
              <a:t> </a:t>
            </a:r>
            <a:r>
              <a:rPr spc="-150" dirty="0" err="1"/>
              <a:t>artacaktır</a:t>
            </a:r>
            <a:r>
              <a:rPr spc="-150" dirty="0"/>
              <a:t>.</a:t>
            </a:r>
          </a:p>
        </p:txBody>
      </p:sp>
      <p:sp>
        <p:nvSpPr>
          <p:cNvPr id="53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6"/>
            <a:ext cx="188899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54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t>Analiz</a:t>
            </a:r>
          </a:p>
        </p:txBody>
      </p:sp>
      <p:sp>
        <p:nvSpPr>
          <p:cNvPr id="57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1247">
              <a:spcBef>
                <a:spcPts val="900"/>
              </a:spcBef>
              <a:buNone/>
              <a:defRPr sz="2576"/>
            </a:pPr>
            <a:r>
              <a:rPr dirty="0" err="1"/>
              <a:t>Proje</a:t>
            </a:r>
            <a:r>
              <a:rPr dirty="0"/>
              <a:t> </a:t>
            </a:r>
            <a:r>
              <a:rPr lang="tr-TR" dirty="0"/>
              <a:t>k</a:t>
            </a:r>
            <a:r>
              <a:rPr dirty="0" err="1"/>
              <a:t>apsamında</a:t>
            </a:r>
            <a:r>
              <a:rPr dirty="0"/>
              <a:t>;</a:t>
            </a:r>
          </a:p>
          <a:p>
            <a:pPr marL="210311" indent="-210311" defTabSz="841247">
              <a:spcBef>
                <a:spcPts val="900"/>
              </a:spcBef>
              <a:defRPr sz="2576"/>
            </a:pPr>
            <a:r>
              <a:rPr dirty="0"/>
              <a:t>LSTM model </a:t>
            </a:r>
            <a:r>
              <a:rPr dirty="0" err="1"/>
              <a:t>eğitimleri</a:t>
            </a:r>
            <a:r>
              <a:rPr lang="tr-TR" dirty="0"/>
              <a:t>,</a:t>
            </a:r>
            <a:endParaRPr dirty="0"/>
          </a:p>
          <a:p>
            <a:pPr marL="210311" indent="-210311" defTabSz="841247">
              <a:spcBef>
                <a:spcPts val="900"/>
              </a:spcBef>
              <a:defRPr sz="2576"/>
            </a:pPr>
            <a:r>
              <a:rPr dirty="0" err="1"/>
              <a:t>Borsalardan</a:t>
            </a:r>
            <a:r>
              <a:rPr dirty="0"/>
              <a:t> </a:t>
            </a:r>
            <a:r>
              <a:rPr dirty="0" err="1"/>
              <a:t>ikili</a:t>
            </a:r>
            <a:r>
              <a:rPr dirty="0"/>
              <a:t> </a:t>
            </a:r>
            <a:r>
              <a:rPr dirty="0" err="1"/>
              <a:t>fiyat</a:t>
            </a:r>
            <a:r>
              <a:rPr dirty="0"/>
              <a:t> </a:t>
            </a:r>
            <a:r>
              <a:rPr dirty="0" err="1"/>
              <a:t>bilgisi</a:t>
            </a:r>
            <a:r>
              <a:rPr dirty="0"/>
              <a:t> </a:t>
            </a:r>
            <a:r>
              <a:rPr dirty="0" err="1"/>
              <a:t>alımı</a:t>
            </a:r>
            <a:r>
              <a:rPr lang="tr-TR" dirty="0"/>
              <a:t>,</a:t>
            </a:r>
            <a:endParaRPr dirty="0"/>
          </a:p>
          <a:p>
            <a:pPr marL="210311" indent="-210311" defTabSz="841247">
              <a:spcBef>
                <a:spcPts val="900"/>
              </a:spcBef>
              <a:defRPr sz="2576"/>
            </a:pPr>
            <a:r>
              <a:rPr dirty="0" err="1"/>
              <a:t>Toplanan</a:t>
            </a:r>
            <a:r>
              <a:rPr dirty="0"/>
              <a:t> </a:t>
            </a:r>
            <a:r>
              <a:rPr dirty="0" err="1"/>
              <a:t>verinin</a:t>
            </a:r>
            <a:r>
              <a:rPr dirty="0"/>
              <a:t> </a:t>
            </a:r>
            <a:r>
              <a:rPr dirty="0" err="1"/>
              <a:t>istatistiksel</a:t>
            </a:r>
            <a:r>
              <a:rPr dirty="0"/>
              <a:t> </a:t>
            </a:r>
            <a:r>
              <a:rPr dirty="0" err="1"/>
              <a:t>ve</a:t>
            </a:r>
            <a:r>
              <a:rPr dirty="0"/>
              <a:t> </a:t>
            </a:r>
            <a:r>
              <a:rPr dirty="0" err="1"/>
              <a:t>ekonometri</a:t>
            </a:r>
            <a:r>
              <a:rPr dirty="0"/>
              <a:t> </a:t>
            </a:r>
            <a:r>
              <a:rPr dirty="0" err="1"/>
              <a:t>analizi</a:t>
            </a:r>
            <a:r>
              <a:rPr dirty="0"/>
              <a:t> </a:t>
            </a:r>
            <a:r>
              <a:rPr dirty="0" err="1"/>
              <a:t>için</a:t>
            </a:r>
            <a:r>
              <a:rPr dirty="0"/>
              <a:t> RSI, MACD </a:t>
            </a:r>
            <a:r>
              <a:rPr dirty="0" err="1"/>
              <a:t>ve</a:t>
            </a:r>
            <a:r>
              <a:rPr dirty="0"/>
              <a:t> BB </a:t>
            </a:r>
            <a:r>
              <a:rPr dirty="0" err="1"/>
              <a:t>gibi</a:t>
            </a:r>
            <a:r>
              <a:rPr dirty="0"/>
              <a:t> </a:t>
            </a:r>
            <a:r>
              <a:rPr dirty="0" err="1"/>
              <a:t>indikatörlerin</a:t>
            </a:r>
            <a:r>
              <a:rPr dirty="0"/>
              <a:t> </a:t>
            </a:r>
            <a:r>
              <a:rPr dirty="0" err="1"/>
              <a:t>kullanımı</a:t>
            </a:r>
            <a:r>
              <a:rPr lang="tr-TR" dirty="0"/>
              <a:t>,</a:t>
            </a:r>
            <a:endParaRPr dirty="0"/>
          </a:p>
          <a:p>
            <a:pPr marL="210311" indent="-210311" defTabSz="841247">
              <a:spcBef>
                <a:spcPts val="900"/>
              </a:spcBef>
              <a:defRPr sz="2576"/>
            </a:pPr>
            <a:r>
              <a:rPr dirty="0" err="1"/>
              <a:t>Finans</a:t>
            </a:r>
            <a:r>
              <a:rPr dirty="0"/>
              <a:t> </a:t>
            </a:r>
            <a:r>
              <a:rPr dirty="0" err="1"/>
              <a:t>alanında</a:t>
            </a:r>
            <a:r>
              <a:rPr dirty="0"/>
              <a:t> </a:t>
            </a:r>
            <a:r>
              <a:rPr dirty="0" err="1"/>
              <a:t>haberler</a:t>
            </a:r>
            <a:r>
              <a:rPr dirty="0"/>
              <a:t> </a:t>
            </a:r>
            <a:r>
              <a:rPr dirty="0" err="1"/>
              <a:t>sunan</a:t>
            </a:r>
            <a:r>
              <a:rPr dirty="0"/>
              <a:t> web </a:t>
            </a:r>
            <a:r>
              <a:rPr dirty="0" err="1"/>
              <a:t>siteleri</a:t>
            </a:r>
            <a:r>
              <a:rPr dirty="0"/>
              <a:t> </a:t>
            </a:r>
            <a:r>
              <a:rPr dirty="0" err="1"/>
              <a:t>ve</a:t>
            </a:r>
            <a:r>
              <a:rPr dirty="0"/>
              <a:t> </a:t>
            </a:r>
            <a:r>
              <a:rPr dirty="0" err="1"/>
              <a:t>sosyal</a:t>
            </a:r>
            <a:r>
              <a:rPr dirty="0"/>
              <a:t> </a:t>
            </a:r>
            <a:r>
              <a:rPr dirty="0" err="1"/>
              <a:t>medya</a:t>
            </a:r>
            <a:r>
              <a:rPr dirty="0"/>
              <a:t> </a:t>
            </a:r>
            <a:r>
              <a:rPr dirty="0" err="1"/>
              <a:t>platformlarından</a:t>
            </a:r>
            <a:r>
              <a:rPr dirty="0"/>
              <a:t> </a:t>
            </a:r>
            <a:r>
              <a:rPr dirty="0" err="1"/>
              <a:t>toplanan</a:t>
            </a:r>
            <a:r>
              <a:rPr dirty="0"/>
              <a:t> </a:t>
            </a:r>
            <a:r>
              <a:rPr dirty="0" err="1"/>
              <a:t>bilgi</a:t>
            </a:r>
            <a:r>
              <a:rPr dirty="0"/>
              <a:t> </a:t>
            </a:r>
            <a:r>
              <a:rPr dirty="0" err="1"/>
              <a:t>ile</a:t>
            </a:r>
            <a:r>
              <a:rPr dirty="0"/>
              <a:t> </a:t>
            </a:r>
            <a:r>
              <a:rPr dirty="0" err="1"/>
              <a:t>duygu</a:t>
            </a:r>
            <a:r>
              <a:rPr dirty="0"/>
              <a:t> </a:t>
            </a:r>
            <a:r>
              <a:rPr dirty="0" err="1"/>
              <a:t>analizi</a:t>
            </a:r>
            <a:r>
              <a:rPr lang="tr-TR" dirty="0"/>
              <a:t>,</a:t>
            </a:r>
            <a:endParaRPr dirty="0"/>
          </a:p>
          <a:p>
            <a:pPr marL="210311" indent="-210311" defTabSz="841247">
              <a:spcBef>
                <a:spcPts val="900"/>
              </a:spcBef>
              <a:defRPr sz="2576"/>
            </a:pPr>
            <a:r>
              <a:rPr lang="tr-TR" dirty="0"/>
              <a:t>P</a:t>
            </a:r>
            <a:r>
              <a:rPr lang="en-US" dirty="0" err="1"/>
              <a:t>ortföy</a:t>
            </a:r>
            <a:r>
              <a:rPr dirty="0"/>
              <a:t> </a:t>
            </a:r>
            <a:r>
              <a:rPr dirty="0" err="1"/>
              <a:t>optimizasyonu</a:t>
            </a:r>
            <a:r>
              <a:rPr dirty="0"/>
              <a:t> </a:t>
            </a:r>
            <a:r>
              <a:rPr dirty="0" err="1"/>
              <a:t>algoritmaları</a:t>
            </a:r>
            <a:r>
              <a:rPr lang="tr-TR" dirty="0"/>
              <a:t> k</a:t>
            </a:r>
            <a:r>
              <a:rPr dirty="0" err="1"/>
              <a:t>ullanılmıştır</a:t>
            </a:r>
            <a:r>
              <a:rPr dirty="0"/>
              <a:t>.</a:t>
            </a:r>
          </a:p>
        </p:txBody>
      </p:sp>
      <p:sp>
        <p:nvSpPr>
          <p:cNvPr id="58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6"/>
            <a:ext cx="188899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59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Tasarım</a:t>
            </a:r>
            <a:endParaRPr dirty="0"/>
          </a:p>
        </p:txBody>
      </p:sp>
      <p:sp>
        <p:nvSpPr>
          <p:cNvPr id="62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spc="-150" dirty="0" err="1"/>
              <a:t>Projenin</a:t>
            </a:r>
            <a:r>
              <a:rPr spc="-150" dirty="0"/>
              <a:t> </a:t>
            </a:r>
            <a:r>
              <a:rPr spc="-150" dirty="0" err="1"/>
              <a:t>tasarımı</a:t>
            </a:r>
            <a:r>
              <a:rPr spc="-150" dirty="0"/>
              <a:t> zaman </a:t>
            </a:r>
            <a:r>
              <a:rPr spc="-150" dirty="0" err="1"/>
              <a:t>serisi</a:t>
            </a:r>
            <a:r>
              <a:rPr spc="-150" dirty="0"/>
              <a:t> </a:t>
            </a:r>
            <a:r>
              <a:rPr spc="-150" dirty="0" err="1"/>
              <a:t>tahminine</a:t>
            </a:r>
            <a:r>
              <a:rPr spc="-150" dirty="0"/>
              <a:t> </a:t>
            </a:r>
            <a:r>
              <a:rPr spc="-150" dirty="0" err="1"/>
              <a:t>dayanan</a:t>
            </a:r>
            <a:r>
              <a:rPr spc="-150" dirty="0"/>
              <a:t> </a:t>
            </a:r>
            <a:r>
              <a:rPr spc="-150" dirty="0" err="1"/>
              <a:t>bir</a:t>
            </a:r>
            <a:r>
              <a:rPr spc="-150" dirty="0"/>
              <a:t> </a:t>
            </a:r>
            <a:r>
              <a:rPr spc="-150" dirty="0" err="1"/>
              <a:t>arka</a:t>
            </a:r>
            <a:r>
              <a:rPr spc="-150" dirty="0"/>
              <a:t> plan </a:t>
            </a:r>
            <a:r>
              <a:rPr spc="-150" dirty="0" err="1"/>
              <a:t>ile</a:t>
            </a:r>
            <a:r>
              <a:rPr spc="-150" dirty="0"/>
              <a:t> </a:t>
            </a:r>
            <a:r>
              <a:rPr lang="en-US" spc="-150" dirty="0" err="1"/>
              <a:t>portföy</a:t>
            </a:r>
            <a:r>
              <a:rPr spc="-150" dirty="0"/>
              <a:t> </a:t>
            </a:r>
            <a:r>
              <a:rPr spc="-150" dirty="0" err="1"/>
              <a:t>optimizasyonu</a:t>
            </a:r>
            <a:r>
              <a:rPr spc="-150" dirty="0"/>
              <a:t> </a:t>
            </a:r>
            <a:r>
              <a:rPr spc="-150" dirty="0" err="1"/>
              <a:t>algoritmalarını</a:t>
            </a:r>
            <a:r>
              <a:rPr spc="-150" dirty="0"/>
              <a:t> </a:t>
            </a:r>
            <a:r>
              <a:rPr spc="-150" dirty="0" err="1"/>
              <a:t>birleştirip</a:t>
            </a:r>
            <a:r>
              <a:rPr spc="-150" dirty="0"/>
              <a:t> zaman </a:t>
            </a:r>
            <a:r>
              <a:rPr spc="-150" dirty="0" err="1"/>
              <a:t>içinde</a:t>
            </a:r>
            <a:r>
              <a:rPr spc="-150" dirty="0"/>
              <a:t> </a:t>
            </a:r>
            <a:r>
              <a:rPr spc="-150" dirty="0" err="1"/>
              <a:t>kendi</a:t>
            </a:r>
            <a:r>
              <a:rPr spc="-150" dirty="0"/>
              <a:t> </a:t>
            </a:r>
            <a:r>
              <a:rPr spc="-150" dirty="0" err="1"/>
              <a:t>kendine</a:t>
            </a:r>
            <a:r>
              <a:rPr spc="-150" dirty="0"/>
              <a:t> </a:t>
            </a:r>
            <a:r>
              <a:rPr spc="-150" dirty="0" err="1"/>
              <a:t>verilen</a:t>
            </a:r>
            <a:r>
              <a:rPr spc="-150" dirty="0"/>
              <a:t> </a:t>
            </a:r>
            <a:r>
              <a:rPr spc="-150" dirty="0" err="1"/>
              <a:t>yatırımı</a:t>
            </a:r>
            <a:r>
              <a:rPr spc="-150" dirty="0"/>
              <a:t> </a:t>
            </a:r>
            <a:r>
              <a:rPr spc="-150" dirty="0" err="1"/>
              <a:t>büyüten</a:t>
            </a:r>
            <a:r>
              <a:rPr spc="-150" dirty="0"/>
              <a:t> </a:t>
            </a:r>
            <a:r>
              <a:rPr spc="-150" dirty="0" err="1"/>
              <a:t>bir</a:t>
            </a:r>
            <a:r>
              <a:rPr spc="-150" dirty="0"/>
              <a:t> </a:t>
            </a:r>
            <a:r>
              <a:rPr spc="-150" dirty="0" err="1"/>
              <a:t>otomasyon</a:t>
            </a:r>
            <a:r>
              <a:rPr spc="-150" dirty="0"/>
              <a:t> </a:t>
            </a:r>
            <a:r>
              <a:rPr spc="-150" dirty="0" err="1"/>
              <a:t>sistemi</a:t>
            </a:r>
            <a:r>
              <a:rPr spc="-150" dirty="0"/>
              <a:t> </a:t>
            </a:r>
            <a:r>
              <a:rPr spc="-150" dirty="0" err="1"/>
              <a:t>kurmaktır</a:t>
            </a:r>
            <a:r>
              <a:rPr spc="-150" dirty="0"/>
              <a:t>. Bu </a:t>
            </a:r>
            <a:r>
              <a:rPr spc="-150" dirty="0" err="1"/>
              <a:t>tasarım</a:t>
            </a:r>
            <a:r>
              <a:rPr spc="-150" dirty="0"/>
              <a:t> </a:t>
            </a:r>
            <a:r>
              <a:rPr spc="-150" dirty="0" err="1"/>
              <a:t>hedeflerine</a:t>
            </a:r>
            <a:r>
              <a:rPr spc="-150" dirty="0"/>
              <a:t> </a:t>
            </a:r>
            <a:r>
              <a:rPr spc="-150" dirty="0" err="1"/>
              <a:t>odakla</a:t>
            </a:r>
            <a:r>
              <a:rPr spc="-150" dirty="0"/>
              <a:t> </a:t>
            </a:r>
            <a:r>
              <a:rPr lang="tr-TR" spc="-150" dirty="0"/>
              <a:t>iki</a:t>
            </a:r>
            <a:r>
              <a:rPr spc="-150" dirty="0"/>
              <a:t> ana </a:t>
            </a:r>
            <a:r>
              <a:rPr lang="tr-TR" spc="-150" dirty="0"/>
              <a:t>faza</a:t>
            </a:r>
            <a:r>
              <a:rPr spc="-150" dirty="0"/>
              <a:t> </a:t>
            </a:r>
            <a:r>
              <a:rPr spc="-150" dirty="0" err="1"/>
              <a:t>ayrılır</a:t>
            </a:r>
            <a:r>
              <a:rPr lang="en-GB" spc="-150" dirty="0"/>
              <a:t>:</a:t>
            </a:r>
            <a:r>
              <a:rPr spc="-150" dirty="0"/>
              <a:t> </a:t>
            </a:r>
            <a:endParaRPr lang="tr-TR" spc="-150" dirty="0"/>
          </a:p>
          <a:p>
            <a:r>
              <a:rPr dirty="0" err="1"/>
              <a:t>Birinci</a:t>
            </a:r>
            <a:r>
              <a:rPr dirty="0"/>
              <a:t> </a:t>
            </a:r>
            <a:r>
              <a:rPr lang="tr-TR" dirty="0"/>
              <a:t>faz</a:t>
            </a:r>
            <a:r>
              <a:rPr dirty="0"/>
              <a:t> </a:t>
            </a:r>
            <a:r>
              <a:rPr dirty="0" err="1"/>
              <a:t>fiyat</a:t>
            </a:r>
            <a:r>
              <a:rPr dirty="0"/>
              <a:t> </a:t>
            </a:r>
            <a:r>
              <a:rPr dirty="0" err="1"/>
              <a:t>tahminlemesi</a:t>
            </a:r>
            <a:r>
              <a:rPr dirty="0"/>
              <a:t> </a:t>
            </a:r>
            <a:r>
              <a:rPr dirty="0" err="1"/>
              <a:t>yapan</a:t>
            </a:r>
            <a:r>
              <a:rPr dirty="0"/>
              <a:t> </a:t>
            </a:r>
            <a:r>
              <a:rPr dirty="0" err="1"/>
              <a:t>derin</a:t>
            </a:r>
            <a:r>
              <a:rPr dirty="0"/>
              <a:t> </a:t>
            </a:r>
            <a:r>
              <a:rPr dirty="0" err="1"/>
              <a:t>öğrenme</a:t>
            </a:r>
            <a:r>
              <a:rPr dirty="0"/>
              <a:t> </a:t>
            </a:r>
            <a:r>
              <a:rPr dirty="0" err="1"/>
              <a:t>modeli</a:t>
            </a:r>
            <a:r>
              <a:rPr lang="tr-TR" dirty="0"/>
              <a:t> iken, </a:t>
            </a:r>
          </a:p>
          <a:p>
            <a:r>
              <a:rPr lang="tr-TR" dirty="0"/>
              <a:t>İkinci faz</a:t>
            </a:r>
            <a:r>
              <a:rPr dirty="0"/>
              <a:t> </a:t>
            </a:r>
            <a:r>
              <a:rPr dirty="0" err="1"/>
              <a:t>ise</a:t>
            </a:r>
            <a:r>
              <a:rPr dirty="0"/>
              <a:t> </a:t>
            </a:r>
            <a:r>
              <a:rPr dirty="0" err="1"/>
              <a:t>tahminleme</a:t>
            </a:r>
            <a:r>
              <a:rPr dirty="0"/>
              <a:t> </a:t>
            </a:r>
            <a:r>
              <a:rPr dirty="0" err="1"/>
              <a:t>sonuçlarını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optimize </a:t>
            </a:r>
            <a:r>
              <a:rPr dirty="0" err="1"/>
              <a:t>şekilde</a:t>
            </a:r>
            <a:r>
              <a:rPr dirty="0"/>
              <a:t> </a:t>
            </a:r>
            <a:r>
              <a:rPr dirty="0" err="1"/>
              <a:t>kullanmayı</a:t>
            </a:r>
            <a:r>
              <a:rPr dirty="0"/>
              <a:t> </a:t>
            </a:r>
            <a:r>
              <a:rPr dirty="0" err="1"/>
              <a:t>amaçlayan</a:t>
            </a:r>
            <a:r>
              <a:rPr dirty="0"/>
              <a:t> </a:t>
            </a:r>
            <a:r>
              <a:rPr lang="en-US" dirty="0" err="1"/>
              <a:t>portföy</a:t>
            </a:r>
            <a:r>
              <a:rPr dirty="0"/>
              <a:t> </a:t>
            </a:r>
            <a:r>
              <a:rPr dirty="0" err="1"/>
              <a:t>optimizasyonu</a:t>
            </a:r>
            <a:r>
              <a:rPr dirty="0"/>
              <a:t> </a:t>
            </a:r>
            <a:r>
              <a:rPr dirty="0" err="1"/>
              <a:t>modeli</a:t>
            </a:r>
            <a:r>
              <a:rPr lang="tr-TR" dirty="0" err="1"/>
              <a:t>dir</a:t>
            </a:r>
            <a:r>
              <a:rPr dirty="0"/>
              <a:t>.</a:t>
            </a:r>
          </a:p>
        </p:txBody>
      </p:sp>
      <p:sp>
        <p:nvSpPr>
          <p:cNvPr id="63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6"/>
            <a:ext cx="188899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64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Akış Şeması"/>
          <p:cNvSpPr txBox="1">
            <a:spLocks noGrp="1"/>
          </p:cNvSpPr>
          <p:nvPr>
            <p:ph type="title"/>
          </p:nvPr>
        </p:nvSpPr>
        <p:spPr>
          <a:xfrm>
            <a:off x="628649" y="671194"/>
            <a:ext cx="7886701" cy="89059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tr-TR" dirty="0"/>
              <a:t>Tasarım</a:t>
            </a:r>
            <a:endParaRPr dirty="0"/>
          </a:p>
        </p:txBody>
      </p:sp>
      <p:sp>
        <p:nvSpPr>
          <p:cNvPr id="105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0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045" y="1595803"/>
            <a:ext cx="7070603" cy="5190124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Derin</a:t>
            </a:r>
            <a:r>
              <a:rPr dirty="0"/>
              <a:t> </a:t>
            </a:r>
            <a:r>
              <a:rPr dirty="0" err="1"/>
              <a:t>Öğrenme</a:t>
            </a:r>
            <a:r>
              <a:rPr dirty="0"/>
              <a:t> </a:t>
            </a:r>
            <a:r>
              <a:rPr dirty="0" err="1"/>
              <a:t>Modeli</a:t>
            </a:r>
            <a:endParaRPr dirty="0"/>
          </a:p>
        </p:txBody>
      </p:sp>
      <p:sp>
        <p:nvSpPr>
          <p:cNvPr id="73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spc="-150" dirty="0" err="1"/>
              <a:t>Derin</a:t>
            </a:r>
            <a:r>
              <a:rPr spc="-150" dirty="0"/>
              <a:t> </a:t>
            </a:r>
            <a:r>
              <a:rPr spc="-150" dirty="0" err="1"/>
              <a:t>öğrenme</a:t>
            </a:r>
            <a:r>
              <a:rPr spc="-150" dirty="0"/>
              <a:t> </a:t>
            </a:r>
            <a:r>
              <a:rPr spc="-150" dirty="0" err="1"/>
              <a:t>mode</a:t>
            </a:r>
            <a:r>
              <a:rPr lang="en-US" spc="-150" dirty="0" err="1"/>
              <a:t>li</a:t>
            </a:r>
            <a:r>
              <a:rPr spc="-150" dirty="0"/>
              <a:t> LSTM (Long-Short Term Memory) </a:t>
            </a:r>
            <a:r>
              <a:rPr spc="-150" dirty="0" err="1"/>
              <a:t>mimarisi</a:t>
            </a:r>
            <a:r>
              <a:rPr spc="-150" dirty="0"/>
              <a:t> </a:t>
            </a:r>
            <a:r>
              <a:rPr spc="-150" dirty="0" err="1"/>
              <a:t>ile</a:t>
            </a:r>
            <a:r>
              <a:rPr spc="-150" dirty="0"/>
              <a:t> </a:t>
            </a:r>
            <a:r>
              <a:rPr spc="-150" dirty="0" err="1"/>
              <a:t>oluşturulmuştur</a:t>
            </a:r>
            <a:r>
              <a:rPr spc="-150" dirty="0"/>
              <a:t>. </a:t>
            </a:r>
            <a:r>
              <a:rPr lang="tr-TR" spc="-150" dirty="0"/>
              <a:t>Model, b</a:t>
            </a:r>
            <a:r>
              <a:rPr spc="-150" dirty="0" err="1"/>
              <a:t>ir</a:t>
            </a:r>
            <a:r>
              <a:rPr spc="-150" dirty="0"/>
              <a:t> </a:t>
            </a:r>
            <a:r>
              <a:rPr spc="-150" dirty="0" err="1"/>
              <a:t>adet</a:t>
            </a:r>
            <a:r>
              <a:rPr spc="-150" dirty="0"/>
              <a:t> LSTM </a:t>
            </a:r>
            <a:r>
              <a:rPr spc="-150" dirty="0" err="1"/>
              <a:t>katmanından</a:t>
            </a:r>
            <a:r>
              <a:rPr spc="-150" dirty="0"/>
              <a:t> </a:t>
            </a:r>
            <a:r>
              <a:rPr spc="-150" dirty="0" err="1"/>
              <a:t>ve</a:t>
            </a:r>
            <a:r>
              <a:rPr spc="-150" dirty="0"/>
              <a:t> </a:t>
            </a:r>
            <a:r>
              <a:rPr spc="-150" dirty="0" err="1"/>
              <a:t>ardından</a:t>
            </a:r>
            <a:r>
              <a:rPr spc="-150" dirty="0"/>
              <a:t> </a:t>
            </a:r>
            <a:r>
              <a:rPr spc="-150" dirty="0" err="1"/>
              <a:t>bir</a:t>
            </a:r>
            <a:r>
              <a:rPr spc="-150" dirty="0"/>
              <a:t> </a:t>
            </a:r>
            <a:r>
              <a:rPr spc="-150" dirty="0" err="1"/>
              <a:t>adet</a:t>
            </a:r>
            <a:r>
              <a:rPr spc="-150" dirty="0"/>
              <a:t> </a:t>
            </a:r>
            <a:r>
              <a:rPr spc="-150" dirty="0" err="1"/>
              <a:t>gizli</a:t>
            </a:r>
            <a:r>
              <a:rPr spc="-150" dirty="0"/>
              <a:t> </a:t>
            </a:r>
            <a:r>
              <a:rPr spc="-150" dirty="0" err="1"/>
              <a:t>katmandan</a:t>
            </a:r>
            <a:r>
              <a:rPr spc="-150" dirty="0"/>
              <a:t> </a:t>
            </a:r>
            <a:r>
              <a:rPr spc="-150" dirty="0" err="1"/>
              <a:t>oluş</a:t>
            </a:r>
            <a:r>
              <a:rPr lang="tr-TR" spc="-150" dirty="0"/>
              <a:t>maktadır</a:t>
            </a:r>
            <a:r>
              <a:rPr spc="-150" dirty="0"/>
              <a:t>. </a:t>
            </a:r>
            <a:r>
              <a:rPr spc="-150" dirty="0" err="1"/>
              <a:t>Modelde</a:t>
            </a:r>
            <a:r>
              <a:rPr lang="tr-TR" spc="-150" dirty="0"/>
              <a:t>, </a:t>
            </a:r>
            <a:r>
              <a:rPr spc="-150" dirty="0"/>
              <a:t>optimizer </a:t>
            </a:r>
            <a:r>
              <a:rPr lang="tr-TR" spc="-150" dirty="0"/>
              <a:t>olarak </a:t>
            </a:r>
            <a:r>
              <a:rPr spc="-150" dirty="0"/>
              <a:t>Adam</a:t>
            </a:r>
            <a:r>
              <a:rPr lang="tr-TR" spc="-150" dirty="0"/>
              <a:t> </a:t>
            </a:r>
            <a:r>
              <a:rPr lang="tr-TR" spc="-150" dirty="0" err="1"/>
              <a:t>methodu</a:t>
            </a:r>
            <a:r>
              <a:rPr lang="tr-TR" spc="-150" dirty="0"/>
              <a:t>,</a:t>
            </a:r>
            <a:r>
              <a:rPr spc="-150" dirty="0"/>
              <a:t> loss </a:t>
            </a:r>
            <a:r>
              <a:rPr lang="en-US" spc="-150" dirty="0" err="1"/>
              <a:t>fonksiyonu</a:t>
            </a:r>
            <a:r>
              <a:rPr spc="-150" dirty="0"/>
              <a:t> </a:t>
            </a:r>
            <a:r>
              <a:rPr spc="-150" dirty="0" err="1"/>
              <a:t>olara</a:t>
            </a:r>
            <a:r>
              <a:rPr lang="tr-TR" spc="-150" dirty="0"/>
              <a:t>k da</a:t>
            </a:r>
            <a:r>
              <a:rPr spc="-150" dirty="0"/>
              <a:t> MSE</a:t>
            </a:r>
            <a:r>
              <a:rPr lang="tr-TR" spc="-150" dirty="0"/>
              <a:t> </a:t>
            </a:r>
            <a:r>
              <a:rPr spc="-150" dirty="0"/>
              <a:t>(minimum square error) </a:t>
            </a:r>
            <a:r>
              <a:rPr lang="tr-TR" spc="-150" dirty="0"/>
              <a:t>kullanılmaktadır</a:t>
            </a:r>
            <a:r>
              <a:rPr spc="-150" dirty="0"/>
              <a:t>. </a:t>
            </a:r>
            <a:r>
              <a:rPr spc="-150" dirty="0" err="1"/>
              <a:t>İkinci</a:t>
            </a:r>
            <a:r>
              <a:rPr spc="-150" dirty="0"/>
              <a:t> </a:t>
            </a:r>
            <a:r>
              <a:rPr spc="-150" dirty="0" err="1"/>
              <a:t>olarak</a:t>
            </a:r>
            <a:r>
              <a:rPr spc="-150" dirty="0"/>
              <a:t> </a:t>
            </a:r>
            <a:r>
              <a:rPr spc="-150" dirty="0" err="1"/>
              <a:t>ise</a:t>
            </a:r>
            <a:r>
              <a:rPr spc="-150" dirty="0"/>
              <a:t> </a:t>
            </a:r>
            <a:r>
              <a:rPr spc="-150" dirty="0" err="1"/>
              <a:t>haber</a:t>
            </a:r>
            <a:r>
              <a:rPr spc="-150" dirty="0"/>
              <a:t> </a:t>
            </a:r>
            <a:r>
              <a:rPr spc="-150" dirty="0" err="1"/>
              <a:t>siteleri</a:t>
            </a:r>
            <a:r>
              <a:rPr spc="-150" dirty="0"/>
              <a:t> </a:t>
            </a:r>
            <a:r>
              <a:rPr spc="-150" dirty="0" err="1"/>
              <a:t>ve</a:t>
            </a:r>
            <a:r>
              <a:rPr spc="-150" dirty="0"/>
              <a:t> </a:t>
            </a:r>
            <a:r>
              <a:rPr spc="-150" dirty="0" err="1"/>
              <a:t>sosyal</a:t>
            </a:r>
            <a:r>
              <a:rPr spc="-150" dirty="0"/>
              <a:t> </a:t>
            </a:r>
            <a:r>
              <a:rPr spc="-150" dirty="0" err="1"/>
              <a:t>medyadan</a:t>
            </a:r>
            <a:r>
              <a:rPr spc="-150" dirty="0"/>
              <a:t> </a:t>
            </a:r>
            <a:r>
              <a:rPr spc="-150" dirty="0" err="1"/>
              <a:t>topladığımız</a:t>
            </a:r>
            <a:r>
              <a:rPr spc="-150" dirty="0"/>
              <a:t> </a:t>
            </a:r>
            <a:r>
              <a:rPr spc="-150" dirty="0" err="1"/>
              <a:t>verileri</a:t>
            </a:r>
            <a:r>
              <a:rPr spc="-150" dirty="0"/>
              <a:t> LSTM </a:t>
            </a:r>
            <a:r>
              <a:rPr spc="-150" dirty="0" err="1"/>
              <a:t>ile</a:t>
            </a:r>
            <a:r>
              <a:rPr spc="-150" dirty="0"/>
              <a:t> </a:t>
            </a:r>
            <a:r>
              <a:rPr spc="-150" dirty="0" err="1"/>
              <a:t>duygu</a:t>
            </a:r>
            <a:r>
              <a:rPr spc="-150" dirty="0"/>
              <a:t> </a:t>
            </a:r>
            <a:r>
              <a:rPr spc="-150" dirty="0" err="1"/>
              <a:t>analizine</a:t>
            </a:r>
            <a:r>
              <a:rPr spc="-150" dirty="0"/>
              <a:t> </a:t>
            </a:r>
            <a:r>
              <a:rPr spc="-150" dirty="0" err="1"/>
              <a:t>sokarak</a:t>
            </a:r>
            <a:r>
              <a:rPr spc="-150" dirty="0"/>
              <a:t> </a:t>
            </a:r>
            <a:r>
              <a:rPr spc="-150" dirty="0" err="1"/>
              <a:t>insanların</a:t>
            </a:r>
            <a:r>
              <a:rPr spc="-150" dirty="0"/>
              <a:t> </a:t>
            </a:r>
            <a:r>
              <a:rPr spc="-150" dirty="0" err="1"/>
              <a:t>belirli</a:t>
            </a:r>
            <a:r>
              <a:rPr spc="-150" dirty="0"/>
              <a:t> </a:t>
            </a:r>
            <a:r>
              <a:rPr lang="tr-TR" spc="-150" dirty="0"/>
              <a:t>kripto para birimlerine</a:t>
            </a:r>
            <a:r>
              <a:rPr spc="-150" dirty="0"/>
              <a:t> </a:t>
            </a:r>
            <a:r>
              <a:rPr spc="-150" dirty="0" err="1"/>
              <a:t>karşı</a:t>
            </a:r>
            <a:r>
              <a:rPr spc="-150" dirty="0"/>
              <a:t> </a:t>
            </a:r>
            <a:r>
              <a:rPr spc="-150" dirty="0" err="1"/>
              <a:t>bakışını</a:t>
            </a:r>
            <a:r>
              <a:rPr spc="-150" dirty="0"/>
              <a:t> </a:t>
            </a:r>
            <a:r>
              <a:rPr spc="-150" dirty="0" err="1"/>
              <a:t>pozitif</a:t>
            </a:r>
            <a:r>
              <a:rPr spc="-150" dirty="0"/>
              <a:t> </a:t>
            </a:r>
            <a:r>
              <a:rPr spc="-150" dirty="0" err="1"/>
              <a:t>veya</a:t>
            </a:r>
            <a:r>
              <a:rPr spc="-150" dirty="0"/>
              <a:t> </a:t>
            </a:r>
            <a:r>
              <a:rPr spc="-150" dirty="0" err="1"/>
              <a:t>negatif</a:t>
            </a:r>
            <a:r>
              <a:rPr spc="-150" dirty="0"/>
              <a:t> </a:t>
            </a:r>
            <a:r>
              <a:rPr spc="-150" dirty="0" err="1"/>
              <a:t>olarak</a:t>
            </a:r>
            <a:r>
              <a:rPr spc="-150" dirty="0"/>
              <a:t> </a:t>
            </a:r>
            <a:r>
              <a:rPr lang="tr-TR" spc="-150" dirty="0"/>
              <a:t>analiz edilmektedir</a:t>
            </a:r>
            <a:r>
              <a:rPr spc="-150" dirty="0"/>
              <a:t>.</a:t>
            </a:r>
          </a:p>
        </p:txBody>
      </p:sp>
      <p:sp>
        <p:nvSpPr>
          <p:cNvPr id="74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6"/>
            <a:ext cx="188899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75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pecial Confusion Matrix"/>
          <p:cNvSpPr txBox="1">
            <a:spLocks noGrp="1"/>
          </p:cNvSpPr>
          <p:nvPr>
            <p:ph type="title"/>
          </p:nvPr>
        </p:nvSpPr>
        <p:spPr>
          <a:xfrm>
            <a:off x="628648" y="714373"/>
            <a:ext cx="7886701" cy="890590"/>
          </a:xfrm>
          <a:prstGeom prst="rect">
            <a:avLst/>
          </a:prstGeom>
        </p:spPr>
        <p:txBody>
          <a:bodyPr/>
          <a:lstStyle/>
          <a:p>
            <a:pPr algn="ctr"/>
            <a:r>
              <a:rPr dirty="0"/>
              <a:t>Special Confusion Matrix</a:t>
            </a:r>
          </a:p>
        </p:txBody>
      </p:sp>
      <p:sp>
        <p:nvSpPr>
          <p:cNvPr id="94" name="Double-click to edi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53005" y="6406786"/>
            <a:ext cx="262345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97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ALGOTR</a:t>
            </a:r>
          </a:p>
        </p:txBody>
      </p:sp>
      <p:pic>
        <p:nvPicPr>
          <p:cNvPr id="3" name="Picture 2" descr="Chart, treemap chart&#10;&#10;Description automatically generated">
            <a:extLst>
              <a:ext uri="{FF2B5EF4-FFF2-40B4-BE49-F238E27FC236}">
                <a16:creationId xmlns:a16="http://schemas.microsoft.com/office/drawing/2014/main" id="{63420E15-2DA5-6664-A365-37F00DE3D8B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/>
          <a:stretch/>
        </p:blipFill>
        <p:spPr>
          <a:xfrm>
            <a:off x="628647" y="1700054"/>
            <a:ext cx="7886702" cy="4572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Unvan 1"/>
          <p:cNvSpPr txBox="1">
            <a:spLocks noGrp="1"/>
          </p:cNvSpPr>
          <p:nvPr>
            <p:ph type="title"/>
          </p:nvPr>
        </p:nvSpPr>
        <p:spPr>
          <a:xfrm>
            <a:off x="628650" y="800100"/>
            <a:ext cx="7886700" cy="890588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Portföy</a:t>
            </a:r>
            <a:r>
              <a:rPr dirty="0"/>
              <a:t> </a:t>
            </a:r>
            <a:r>
              <a:rPr dirty="0" err="1"/>
              <a:t>Optimizasyonu</a:t>
            </a:r>
            <a:endParaRPr dirty="0"/>
          </a:p>
        </p:txBody>
      </p:sp>
      <p:sp>
        <p:nvSpPr>
          <p:cNvPr id="78" name="İçerik Yer Tutucusu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>
              <a:buNone/>
            </a:pPr>
            <a:r>
              <a:rPr lang="en-US" spc="-150" dirty="0" err="1"/>
              <a:t>Portföy</a:t>
            </a:r>
            <a:r>
              <a:rPr spc="-150" dirty="0"/>
              <a:t> </a:t>
            </a:r>
            <a:r>
              <a:rPr spc="-150" dirty="0" err="1"/>
              <a:t>optimizasyonu</a:t>
            </a:r>
            <a:r>
              <a:rPr spc="-150" dirty="0"/>
              <a:t> </a:t>
            </a:r>
            <a:r>
              <a:rPr spc="-150" dirty="0" err="1"/>
              <a:t>için</a:t>
            </a:r>
            <a:r>
              <a:rPr spc="-150" dirty="0"/>
              <a:t> </a:t>
            </a:r>
            <a:r>
              <a:rPr spc="-150" dirty="0" err="1"/>
              <a:t>derin</a:t>
            </a:r>
            <a:r>
              <a:rPr spc="-150" dirty="0"/>
              <a:t> </a:t>
            </a:r>
            <a:r>
              <a:rPr spc="-150" dirty="0" err="1"/>
              <a:t>öğrenme</a:t>
            </a:r>
            <a:r>
              <a:rPr spc="-150" dirty="0"/>
              <a:t> </a:t>
            </a:r>
            <a:r>
              <a:rPr spc="-150" dirty="0" err="1"/>
              <a:t>modelinin</a:t>
            </a:r>
            <a:r>
              <a:rPr spc="-150" dirty="0"/>
              <a:t> </a:t>
            </a:r>
            <a:r>
              <a:rPr spc="-150" dirty="0" err="1"/>
              <a:t>çıktılarından</a:t>
            </a:r>
            <a:r>
              <a:rPr spc="-150" dirty="0"/>
              <a:t> </a:t>
            </a:r>
            <a:r>
              <a:rPr spc="-150" dirty="0" err="1"/>
              <a:t>beslenen</a:t>
            </a:r>
            <a:r>
              <a:rPr spc="-150" dirty="0"/>
              <a:t> </a:t>
            </a:r>
            <a:r>
              <a:rPr spc="-150" dirty="0" err="1"/>
              <a:t>bir</a:t>
            </a:r>
            <a:r>
              <a:rPr spc="-150" dirty="0"/>
              <a:t> </a:t>
            </a:r>
            <a:r>
              <a:rPr spc="-150" dirty="0" err="1"/>
              <a:t>esnek</a:t>
            </a:r>
            <a:r>
              <a:rPr spc="-150" dirty="0"/>
              <a:t> </a:t>
            </a:r>
            <a:r>
              <a:rPr spc="-150" dirty="0" err="1"/>
              <a:t>hesaplama</a:t>
            </a:r>
            <a:r>
              <a:rPr spc="-150" dirty="0"/>
              <a:t> </a:t>
            </a:r>
            <a:r>
              <a:rPr spc="-150" dirty="0" err="1"/>
              <a:t>tekniği</a:t>
            </a:r>
            <a:r>
              <a:rPr spc="-150" dirty="0"/>
              <a:t> </a:t>
            </a:r>
            <a:r>
              <a:rPr spc="-150" dirty="0" err="1"/>
              <a:t>kullanı</a:t>
            </a:r>
            <a:r>
              <a:rPr lang="tr-TR" spc="-150" dirty="0" err="1"/>
              <a:t>lmaktadır</a:t>
            </a:r>
            <a:r>
              <a:rPr spc="-150" dirty="0"/>
              <a:t>. Bu </a:t>
            </a:r>
            <a:r>
              <a:rPr spc="-150" dirty="0" err="1"/>
              <a:t>algoritma</a:t>
            </a:r>
            <a:r>
              <a:rPr spc="-150" dirty="0"/>
              <a:t> zaman </a:t>
            </a:r>
            <a:r>
              <a:rPr spc="-150" dirty="0" err="1"/>
              <a:t>içinde</a:t>
            </a:r>
            <a:r>
              <a:rPr spc="-150" dirty="0"/>
              <a:t> </a:t>
            </a:r>
            <a:r>
              <a:rPr spc="-150" dirty="0" err="1"/>
              <a:t>derin</a:t>
            </a:r>
            <a:r>
              <a:rPr spc="-150" dirty="0"/>
              <a:t> </a:t>
            </a:r>
            <a:r>
              <a:rPr spc="-150" dirty="0" err="1"/>
              <a:t>öğrenme</a:t>
            </a:r>
            <a:r>
              <a:rPr spc="-150" dirty="0"/>
              <a:t> </a:t>
            </a:r>
            <a:r>
              <a:rPr spc="-150" dirty="0" err="1"/>
              <a:t>modelini</a:t>
            </a:r>
            <a:r>
              <a:rPr spc="-150" dirty="0"/>
              <a:t> </a:t>
            </a:r>
            <a:r>
              <a:rPr spc="-150" dirty="0" err="1"/>
              <a:t>tanıyor</a:t>
            </a:r>
            <a:r>
              <a:rPr spc="-150" dirty="0"/>
              <a:t> </a:t>
            </a:r>
            <a:r>
              <a:rPr spc="-150" dirty="0" err="1"/>
              <a:t>ve</a:t>
            </a:r>
            <a:r>
              <a:rPr spc="-150" dirty="0"/>
              <a:t> </a:t>
            </a:r>
            <a:r>
              <a:rPr spc="-150" dirty="0" err="1"/>
              <a:t>hangi</a:t>
            </a:r>
            <a:r>
              <a:rPr spc="-150" dirty="0"/>
              <a:t> </a:t>
            </a:r>
            <a:r>
              <a:rPr spc="-150" dirty="0" err="1"/>
              <a:t>çıktıya</a:t>
            </a:r>
            <a:r>
              <a:rPr spc="-150" dirty="0"/>
              <a:t> ne </a:t>
            </a:r>
            <a:r>
              <a:rPr spc="-150" dirty="0" err="1"/>
              <a:t>kadar</a:t>
            </a:r>
            <a:r>
              <a:rPr spc="-150" dirty="0"/>
              <a:t> </a:t>
            </a:r>
            <a:r>
              <a:rPr spc="-150" dirty="0" err="1"/>
              <a:t>güvenmesi</a:t>
            </a:r>
            <a:r>
              <a:rPr spc="-150" dirty="0"/>
              <a:t> </a:t>
            </a:r>
            <a:r>
              <a:rPr spc="-150" dirty="0" err="1"/>
              <a:t>gerektiğini</a:t>
            </a:r>
            <a:r>
              <a:rPr spc="-150" dirty="0"/>
              <a:t> </a:t>
            </a:r>
            <a:r>
              <a:rPr spc="-150" dirty="0" err="1"/>
              <a:t>anlıyor</a:t>
            </a:r>
            <a:r>
              <a:rPr spc="-150" dirty="0"/>
              <a:t>. </a:t>
            </a:r>
            <a:r>
              <a:rPr spc="-150" dirty="0" err="1"/>
              <a:t>Bunu</a:t>
            </a:r>
            <a:r>
              <a:rPr spc="-150" dirty="0"/>
              <a:t> </a:t>
            </a:r>
            <a:r>
              <a:rPr spc="-150" dirty="0" err="1"/>
              <a:t>geçmişte</a:t>
            </a:r>
            <a:r>
              <a:rPr spc="-150" dirty="0"/>
              <a:t> </a:t>
            </a:r>
            <a:r>
              <a:rPr spc="-150" dirty="0" err="1"/>
              <a:t>yaptığı</a:t>
            </a:r>
            <a:r>
              <a:rPr spc="-150" dirty="0"/>
              <a:t> </a:t>
            </a:r>
            <a:r>
              <a:rPr spc="-150" dirty="0" err="1"/>
              <a:t>yatırımlardan</a:t>
            </a:r>
            <a:r>
              <a:rPr spc="-150" dirty="0"/>
              <a:t> </a:t>
            </a:r>
            <a:r>
              <a:rPr spc="-150" dirty="0" err="1"/>
              <a:t>elde</a:t>
            </a:r>
            <a:r>
              <a:rPr spc="-150" dirty="0"/>
              <a:t> </a:t>
            </a:r>
            <a:r>
              <a:rPr spc="-150" dirty="0" err="1"/>
              <a:t>ettiği</a:t>
            </a:r>
            <a:r>
              <a:rPr spc="-150" dirty="0"/>
              <a:t> </a:t>
            </a:r>
            <a:r>
              <a:rPr spc="-150" dirty="0" err="1"/>
              <a:t>kar</a:t>
            </a:r>
            <a:r>
              <a:rPr spc="-150" dirty="0"/>
              <a:t> </a:t>
            </a:r>
            <a:r>
              <a:rPr spc="-150" dirty="0" err="1"/>
              <a:t>zarar</a:t>
            </a:r>
            <a:r>
              <a:rPr spc="-150" dirty="0"/>
              <a:t> </a:t>
            </a:r>
            <a:r>
              <a:rPr spc="-150" dirty="0" err="1"/>
              <a:t>oranlarını</a:t>
            </a:r>
            <a:r>
              <a:rPr spc="-150" dirty="0"/>
              <a:t> </a:t>
            </a:r>
            <a:r>
              <a:rPr spc="-150" dirty="0" err="1"/>
              <a:t>hesaba</a:t>
            </a:r>
            <a:r>
              <a:rPr spc="-150" dirty="0"/>
              <a:t> </a:t>
            </a:r>
            <a:r>
              <a:rPr spc="-150" dirty="0" err="1"/>
              <a:t>katarak</a:t>
            </a:r>
            <a:r>
              <a:rPr spc="-150" dirty="0"/>
              <a:t> </a:t>
            </a:r>
            <a:r>
              <a:rPr spc="-150" dirty="0" err="1"/>
              <a:t>gerçekleştiriyor</a:t>
            </a:r>
            <a:r>
              <a:rPr spc="-150" dirty="0"/>
              <a:t>.</a:t>
            </a:r>
          </a:p>
        </p:txBody>
      </p:sp>
      <p:sp>
        <p:nvSpPr>
          <p:cNvPr id="79" name="Slayt Numarası Yer Tutucusu 3"/>
          <p:cNvSpPr txBox="1">
            <a:spLocks noGrp="1"/>
          </p:cNvSpPr>
          <p:nvPr>
            <p:ph type="sldNum" sz="quarter" idx="2"/>
          </p:nvPr>
        </p:nvSpPr>
        <p:spPr>
          <a:xfrm>
            <a:off x="8326452" y="6406786"/>
            <a:ext cx="188899" cy="2642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80" name="Metin kutusu 4"/>
          <p:cNvSpPr txBox="1"/>
          <p:nvPr/>
        </p:nvSpPr>
        <p:spPr>
          <a:xfrm>
            <a:off x="1874520" y="153458"/>
            <a:ext cx="5394960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2000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ALGOTR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eması">
  <a:themeElements>
    <a:clrScheme name="Office Teması">
      <a:dk1>
        <a:srgbClr val="000000"/>
      </a:dk1>
      <a:lt1>
        <a:srgbClr val="F2F2F2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eması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eması">
  <a:themeElements>
    <a:clrScheme name="Office Teması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eması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707</Words>
  <Application>Microsoft Office PowerPoint</Application>
  <PresentationFormat>On-screen Show (4:3)</PresentationFormat>
  <Paragraphs>103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Teması</vt:lpstr>
      <vt:lpstr>PowerPoint Presentation</vt:lpstr>
      <vt:lpstr>Sunum Planı</vt:lpstr>
      <vt:lpstr>Projenin Tanımı</vt:lpstr>
      <vt:lpstr>Analiz</vt:lpstr>
      <vt:lpstr>Tasarım</vt:lpstr>
      <vt:lpstr>Tasarım</vt:lpstr>
      <vt:lpstr>Derin Öğrenme Modeli</vt:lpstr>
      <vt:lpstr>Special Confusion Matrix</vt:lpstr>
      <vt:lpstr>Portföy Optimizasyonu</vt:lpstr>
      <vt:lpstr>Portföyün Zaman İçindeki Değişimi</vt:lpstr>
      <vt:lpstr>Uygulama</vt:lpstr>
      <vt:lpstr>30 Günlük Kar&amp; Zarar Tablosu</vt:lpstr>
      <vt:lpstr>Algoritma ve Akış Şeması</vt:lpstr>
      <vt:lpstr>Testler</vt:lpstr>
      <vt:lpstr>DERİN ÖĞRENME MODELİ TAHMİNLERİ</vt:lpstr>
      <vt:lpstr>Sonuçlar</vt:lpstr>
      <vt:lpstr>30 GÜNLÜK PORTFÖY DEĞİŞİMİ</vt:lpstr>
      <vt:lpstr>Değerlendirme</vt:lpstr>
      <vt:lpstr>Kaynakça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Hasan Suca Kayman</cp:lastModifiedBy>
  <cp:revision>8</cp:revision>
  <dcterms:modified xsi:type="dcterms:W3CDTF">2022-05-23T16:31:05Z</dcterms:modified>
</cp:coreProperties>
</file>